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9" r:id="rId5"/>
    <p:sldId id="259" r:id="rId6"/>
    <p:sldId id="260" r:id="rId7"/>
    <p:sldId id="268" r:id="rId8"/>
    <p:sldId id="262" r:id="rId9"/>
    <p:sldId id="263" r:id="rId10"/>
    <p:sldId id="264" r:id="rId11"/>
    <p:sldId id="261" r:id="rId12"/>
    <p:sldId id="266" r:id="rId13"/>
    <p:sldId id="265" r:id="rId14"/>
    <p:sldId id="267" r:id="rId15"/>
    <p:sldId id="270" r:id="rId16"/>
    <p:sldId id="271" r:id="rId17"/>
    <p:sldId id="272" r:id="rId18"/>
    <p:sldId id="273" r:id="rId19"/>
    <p:sldId id="274" r:id="rId20"/>
    <p:sldId id="276" r:id="rId21"/>
    <p:sldId id="275" r:id="rId22"/>
    <p:sldId id="278" r:id="rId23"/>
    <p:sldId id="277" r:id="rId24"/>
    <p:sldId id="280" r:id="rId25"/>
    <p:sldId id="279" r:id="rId26"/>
    <p:sldId id="283" r:id="rId27"/>
    <p:sldId id="282" r:id="rId28"/>
    <p:sldId id="281" r:id="rId29"/>
    <p:sldId id="284" r:id="rId30"/>
    <p:sldId id="288" r:id="rId31"/>
    <p:sldId id="287" r:id="rId32"/>
    <p:sldId id="286" r:id="rId33"/>
    <p:sldId id="285" r:id="rId34"/>
    <p:sldId id="289" r:id="rId35"/>
    <p:sldId id="290" r:id="rId36"/>
    <p:sldId id="291" r:id="rId37"/>
    <p:sldId id="292" r:id="rId38"/>
    <p:sldId id="293" r:id="rId39"/>
    <p:sldId id="295" r:id="rId40"/>
    <p:sldId id="294" r:id="rId41"/>
    <p:sldId id="297" r:id="rId42"/>
    <p:sldId id="298" r:id="rId43"/>
    <p:sldId id="296" r:id="rId44"/>
    <p:sldId id="300" r:id="rId45"/>
    <p:sldId id="299" r:id="rId46"/>
    <p:sldId id="301" r:id="rId47"/>
    <p:sldId id="302" r:id="rId48"/>
    <p:sldId id="303" r:id="rId49"/>
    <p:sldId id="304" r:id="rId50"/>
    <p:sldId id="305" r:id="rId51"/>
    <p:sldId id="306" r:id="rId5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1867ACC-E7DD-42B6-AC1A-FB691C89E8C4}" type="datetimeFigureOut">
              <a:rPr lang="ru-RU" smtClean="0"/>
              <a:t>25.07.2017</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BAEA08B0-97A8-4047-B0A5-8FEE2019F395}"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97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867ACC-E7DD-42B6-AC1A-FB691C89E8C4}" type="datetimeFigureOut">
              <a:rPr lang="ru-RU" smtClean="0"/>
              <a:t>25.07.2017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EA08B0-97A8-4047-B0A5-8FEE2019F395}" type="slidenum">
              <a:rPr lang="ru-RU" smtClean="0"/>
              <a:t>‹#›</a:t>
            </a:fld>
            <a:endParaRPr lang="ru-RU"/>
          </a:p>
        </p:txBody>
      </p:sp>
    </p:spTree>
    <p:extLst>
      <p:ext uri="{BB962C8B-B14F-4D97-AF65-F5344CB8AC3E}">
        <p14:creationId xmlns:p14="http://schemas.microsoft.com/office/powerpoint/2010/main" val="370649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867ACC-E7DD-42B6-AC1A-FB691C89E8C4}" type="datetimeFigureOut">
              <a:rPr lang="ru-RU" smtClean="0"/>
              <a:t>25.07.2017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EA08B0-97A8-4047-B0A5-8FEE2019F395}"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47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867ACC-E7DD-42B6-AC1A-FB691C89E8C4}" type="datetimeFigureOut">
              <a:rPr lang="ru-RU" smtClean="0"/>
              <a:t>25.07.2017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EA08B0-97A8-4047-B0A5-8FEE2019F395}"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40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867ACC-E7DD-42B6-AC1A-FB691C89E8C4}" type="datetimeFigureOut">
              <a:rPr lang="ru-RU" smtClean="0"/>
              <a:t>25.07.2017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EA08B0-97A8-4047-B0A5-8FEE2019F395}" type="slidenum">
              <a:rPr lang="ru-RU" smtClean="0"/>
              <a:t>‹#›</a:t>
            </a:fld>
            <a:endParaRPr lang="ru-RU"/>
          </a:p>
        </p:txBody>
      </p:sp>
    </p:spTree>
    <p:extLst>
      <p:ext uri="{BB962C8B-B14F-4D97-AF65-F5344CB8AC3E}">
        <p14:creationId xmlns:p14="http://schemas.microsoft.com/office/powerpoint/2010/main" val="1876986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867ACC-E7DD-42B6-AC1A-FB691C89E8C4}" type="datetimeFigureOut">
              <a:rPr lang="ru-RU" smtClean="0"/>
              <a:t>25.07.2017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EA08B0-97A8-4047-B0A5-8FEE2019F395}"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91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867ACC-E7DD-42B6-AC1A-FB691C89E8C4}" type="datetimeFigureOut">
              <a:rPr lang="ru-RU" smtClean="0"/>
              <a:t>25.07.2017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EA08B0-97A8-4047-B0A5-8FEE2019F395}"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08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867ACC-E7DD-42B6-AC1A-FB691C89E8C4}" type="datetimeFigureOut">
              <a:rPr lang="ru-RU" smtClean="0"/>
              <a:t>25.07.2017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EA08B0-97A8-4047-B0A5-8FEE2019F39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582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867ACC-E7DD-42B6-AC1A-FB691C89E8C4}" type="datetimeFigureOut">
              <a:rPr lang="ru-RU" smtClean="0"/>
              <a:t>25.07.2017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EA08B0-97A8-4047-B0A5-8FEE2019F395}"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36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867ACC-E7DD-42B6-AC1A-FB691C89E8C4}" type="datetimeFigureOut">
              <a:rPr lang="ru-RU" smtClean="0"/>
              <a:t>25.07.2017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EA08B0-97A8-4047-B0A5-8FEE2019F395}" type="slidenum">
              <a:rPr lang="ru-RU" smtClean="0"/>
              <a:t>‹#›</a:t>
            </a:fld>
            <a:endParaRPr lang="ru-RU"/>
          </a:p>
        </p:txBody>
      </p:sp>
    </p:spTree>
    <p:extLst>
      <p:ext uri="{BB962C8B-B14F-4D97-AF65-F5344CB8AC3E}">
        <p14:creationId xmlns:p14="http://schemas.microsoft.com/office/powerpoint/2010/main" val="251652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867ACC-E7DD-42B6-AC1A-FB691C89E8C4}" type="datetimeFigureOut">
              <a:rPr lang="ru-RU" smtClean="0"/>
              <a:t>25.07.2017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EA08B0-97A8-4047-B0A5-8FEE2019F395}"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812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1867ACC-E7DD-42B6-AC1A-FB691C89E8C4}" type="datetimeFigureOut">
              <a:rPr lang="ru-RU" smtClean="0"/>
              <a:t>25.07.2017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EA08B0-97A8-4047-B0A5-8FEE2019F395}" type="slidenum">
              <a:rPr lang="ru-RU" smtClean="0"/>
              <a:t>‹#›</a:t>
            </a:fld>
            <a:endParaRPr lang="ru-RU"/>
          </a:p>
        </p:txBody>
      </p:sp>
    </p:spTree>
    <p:extLst>
      <p:ext uri="{BB962C8B-B14F-4D97-AF65-F5344CB8AC3E}">
        <p14:creationId xmlns:p14="http://schemas.microsoft.com/office/powerpoint/2010/main" val="397299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867ACC-E7DD-42B6-AC1A-FB691C89E8C4}" type="datetimeFigureOut">
              <a:rPr lang="ru-RU" smtClean="0"/>
              <a:t>25.07.2017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EA08B0-97A8-4047-B0A5-8FEE2019F395}"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90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867ACC-E7DD-42B6-AC1A-FB691C89E8C4}" type="datetimeFigureOut">
              <a:rPr lang="ru-RU" smtClean="0"/>
              <a:t>25.07.2017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EA08B0-97A8-4047-B0A5-8FEE2019F395}"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21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67ACC-E7DD-42B6-AC1A-FB691C89E8C4}" type="datetimeFigureOut">
              <a:rPr lang="ru-RU" smtClean="0"/>
              <a:t>25.07.2017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AEA08B0-97A8-4047-B0A5-8FEE2019F395}" type="slidenum">
              <a:rPr lang="ru-RU" smtClean="0"/>
              <a:t>‹#›</a:t>
            </a:fld>
            <a:endParaRPr lang="ru-RU"/>
          </a:p>
        </p:txBody>
      </p:sp>
    </p:spTree>
    <p:extLst>
      <p:ext uri="{BB962C8B-B14F-4D97-AF65-F5344CB8AC3E}">
        <p14:creationId xmlns:p14="http://schemas.microsoft.com/office/powerpoint/2010/main" val="186320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867ACC-E7DD-42B6-AC1A-FB691C89E8C4}" type="datetimeFigureOut">
              <a:rPr lang="ru-RU" smtClean="0"/>
              <a:t>25.07.2017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EA08B0-97A8-4047-B0A5-8FEE2019F395}"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402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867ACC-E7DD-42B6-AC1A-FB691C89E8C4}" type="datetimeFigureOut">
              <a:rPr lang="ru-RU" smtClean="0"/>
              <a:t>25.07.2017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EA08B0-97A8-4047-B0A5-8FEE2019F395}" type="slidenum">
              <a:rPr lang="ru-RU" smtClean="0"/>
              <a:t>‹#›</a:t>
            </a:fld>
            <a:endParaRPr lang="ru-RU"/>
          </a:p>
        </p:txBody>
      </p:sp>
    </p:spTree>
    <p:extLst>
      <p:ext uri="{BB962C8B-B14F-4D97-AF65-F5344CB8AC3E}">
        <p14:creationId xmlns:p14="http://schemas.microsoft.com/office/powerpoint/2010/main" val="280745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867ACC-E7DD-42B6-AC1A-FB691C89E8C4}" type="datetimeFigureOut">
              <a:rPr lang="ru-RU" smtClean="0"/>
              <a:t>25.07.2017</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EA08B0-97A8-4047-B0A5-8FEE2019F395}" type="slidenum">
              <a:rPr lang="ru-RU" smtClean="0"/>
              <a:t>‹#›</a:t>
            </a:fld>
            <a:endParaRPr lang="ru-RU"/>
          </a:p>
        </p:txBody>
      </p:sp>
    </p:spTree>
    <p:extLst>
      <p:ext uri="{BB962C8B-B14F-4D97-AF65-F5344CB8AC3E}">
        <p14:creationId xmlns:p14="http://schemas.microsoft.com/office/powerpoint/2010/main" val="41776906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96401" y="1197243"/>
            <a:ext cx="8232481" cy="2971801"/>
          </a:xfrm>
        </p:spPr>
        <p:txBody>
          <a:bodyPr/>
          <a:lstStyle/>
          <a:p>
            <a:r>
              <a:rPr lang="ru-RU" sz="4000" b="1" dirty="0"/>
              <a:t>Оценка движимого имущества</a:t>
            </a:r>
            <a:r>
              <a:rPr lang="ru-RU" sz="4000" b="1" dirty="0" smtClean="0"/>
              <a:t>.</a:t>
            </a:r>
            <a:br>
              <a:rPr lang="ru-RU" sz="4000" b="1" dirty="0" smtClean="0"/>
            </a:br>
            <a:r>
              <a:rPr lang="ru-RU" sz="4000" b="1" dirty="0" smtClean="0"/>
              <a:t>Примеры </a:t>
            </a:r>
            <a:r>
              <a:rPr lang="ru-RU" sz="4000" b="1" dirty="0"/>
              <a:t>вопросов</a:t>
            </a:r>
            <a:endParaRPr lang="ru-RU" sz="4000" dirty="0"/>
          </a:p>
        </p:txBody>
      </p:sp>
      <p:pic>
        <p:nvPicPr>
          <p:cNvPr id="3" name="Рисунок 2" descr="D:\Рабочий стол\Протоколы, акты\ЮСО ЛОГОТИП КОРЕЛ.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186" y="151192"/>
            <a:ext cx="1440160" cy="1086001"/>
          </a:xfrm>
          <a:prstGeom prst="rect">
            <a:avLst/>
          </a:prstGeom>
          <a:noFill/>
          <a:ln>
            <a:noFill/>
          </a:ln>
        </p:spPr>
      </p:pic>
      <p:sp>
        <p:nvSpPr>
          <p:cNvPr id="4" name="Прямоугольник 3"/>
          <p:cNvSpPr/>
          <p:nvPr/>
        </p:nvSpPr>
        <p:spPr>
          <a:xfrm>
            <a:off x="2990844" y="94027"/>
            <a:ext cx="6793236" cy="1200329"/>
          </a:xfrm>
          <a:prstGeom prst="rect">
            <a:avLst/>
          </a:prstGeom>
        </p:spPr>
        <p:txBody>
          <a:bodyPr wrap="square">
            <a:spAutoFit/>
          </a:bodyPr>
          <a:lstStyle/>
          <a:p>
            <a:pPr algn="ctr">
              <a:tabLst>
                <a:tab pos="6299835" algn="l"/>
              </a:tabLst>
            </a:pPr>
            <a:r>
              <a:rPr lang="ru-RU" b="1" dirty="0">
                <a:latin typeface="Times New Roman" panose="02020603050405020304" pitchFamily="18" charset="0"/>
                <a:ea typeface="Calibri" panose="020F0502020204030204" pitchFamily="34" charset="0"/>
              </a:rPr>
              <a:t>Ассоциация Саморегулируемая организация</a:t>
            </a:r>
            <a:endParaRPr lang="ru-RU" dirty="0"/>
          </a:p>
          <a:p>
            <a:pPr algn="ctr">
              <a:tabLst>
                <a:tab pos="6299835" algn="l"/>
              </a:tabLst>
            </a:pPr>
            <a:r>
              <a:rPr lang="ru-RU" b="1" dirty="0">
                <a:latin typeface="Times New Roman" panose="02020603050405020304" pitchFamily="18" charset="0"/>
                <a:ea typeface="Calibri" panose="020F0502020204030204" pitchFamily="34" charset="0"/>
              </a:rPr>
              <a:t>«Южно-Сибирская Организация Профессиональных Оценщиков и экспертов»</a:t>
            </a:r>
            <a:endParaRPr lang="ru-RU" dirty="0"/>
          </a:p>
          <a:p>
            <a:pPr algn="ctr">
              <a:tabLst>
                <a:tab pos="6299835" algn="l"/>
              </a:tabLst>
            </a:pPr>
            <a:r>
              <a:rPr lang="ru-RU" b="1" dirty="0">
                <a:latin typeface="Times New Roman" panose="02020603050405020304" pitchFamily="18" charset="0"/>
                <a:ea typeface="Calibri" panose="020F0502020204030204" pitchFamily="34" charset="0"/>
              </a:rPr>
              <a:t>А СРО «ЮСО»</a:t>
            </a:r>
            <a:endParaRPr lang="ru-RU" dirty="0">
              <a:effectLst/>
            </a:endParaRPr>
          </a:p>
        </p:txBody>
      </p:sp>
      <p:sp>
        <p:nvSpPr>
          <p:cNvPr id="5" name="Прямоугольник 4"/>
          <p:cNvSpPr/>
          <p:nvPr/>
        </p:nvSpPr>
        <p:spPr>
          <a:xfrm>
            <a:off x="7603374" y="5826949"/>
            <a:ext cx="4527820" cy="1031051"/>
          </a:xfrm>
          <a:prstGeom prst="rect">
            <a:avLst/>
          </a:prstGeom>
        </p:spPr>
        <p:txBody>
          <a:bodyPr wrap="square">
            <a:spAutoFit/>
          </a:bodyPr>
          <a:lstStyle/>
          <a:p>
            <a:pPr algn="r">
              <a:spcAft>
                <a:spcPts val="600"/>
              </a:spcAft>
            </a:pPr>
            <a:r>
              <a:rPr lang="ru-RU" altLang="ru-RU" sz="1400" b="1" dirty="0">
                <a:solidFill>
                  <a:schemeClr val="accent4">
                    <a:lumMod val="75000"/>
                  </a:schemeClr>
                </a:solidFill>
                <a:latin typeface="Cambria" pitchFamily="18" charset="0"/>
              </a:rPr>
              <a:t>Контактная информация:</a:t>
            </a:r>
          </a:p>
          <a:p>
            <a:pPr algn="r"/>
            <a:r>
              <a:rPr lang="en-US" altLang="ru-RU" sz="1400" dirty="0">
                <a:solidFill>
                  <a:schemeClr val="accent4">
                    <a:lumMod val="75000"/>
                  </a:schemeClr>
                </a:solidFill>
                <a:latin typeface="Cambria" pitchFamily="18" charset="0"/>
              </a:rPr>
              <a:t>E-mail: info@</a:t>
            </a:r>
            <a:r>
              <a:rPr lang="ru-RU" altLang="ru-RU" sz="1400" dirty="0" err="1">
                <a:solidFill>
                  <a:schemeClr val="accent4">
                    <a:lumMod val="75000"/>
                  </a:schemeClr>
                </a:solidFill>
                <a:latin typeface="Cambria" pitchFamily="18" charset="0"/>
              </a:rPr>
              <a:t>сро-юсо.рф</a:t>
            </a:r>
            <a:r>
              <a:rPr lang="ru-RU" altLang="ru-RU" sz="1400" dirty="0">
                <a:solidFill>
                  <a:schemeClr val="accent4">
                    <a:lumMod val="75000"/>
                  </a:schemeClr>
                </a:solidFill>
                <a:latin typeface="Cambria" pitchFamily="18" charset="0"/>
              </a:rPr>
              <a:t>, </a:t>
            </a:r>
            <a:r>
              <a:rPr lang="en-US" altLang="ru-RU" sz="1400" dirty="0">
                <a:solidFill>
                  <a:schemeClr val="accent4">
                    <a:lumMod val="75000"/>
                  </a:schemeClr>
                </a:solidFill>
                <a:latin typeface="Cambria" pitchFamily="18" charset="0"/>
              </a:rPr>
              <a:t>sro-so@bk.ru</a:t>
            </a:r>
          </a:p>
          <a:p>
            <a:pPr algn="r"/>
            <a:r>
              <a:rPr lang="ru-RU" altLang="ru-RU" sz="1400" dirty="0" smtClean="0">
                <a:solidFill>
                  <a:schemeClr val="accent4">
                    <a:lumMod val="75000"/>
                  </a:schemeClr>
                </a:solidFill>
                <a:latin typeface="Cambria" pitchFamily="18" charset="0"/>
              </a:rPr>
              <a:t>Интернет-сайт </a:t>
            </a:r>
            <a:r>
              <a:rPr lang="en-US" altLang="ru-RU" sz="1400" b="1" u="sng" dirty="0">
                <a:solidFill>
                  <a:schemeClr val="accent4">
                    <a:lumMod val="75000"/>
                  </a:schemeClr>
                </a:solidFill>
                <a:latin typeface="Cambria" pitchFamily="18" charset="0"/>
              </a:rPr>
              <a:t>http://</a:t>
            </a:r>
            <a:r>
              <a:rPr lang="ru-RU" altLang="ru-RU" sz="1400" b="1" u="sng" dirty="0" err="1">
                <a:solidFill>
                  <a:schemeClr val="accent4">
                    <a:lumMod val="75000"/>
                  </a:schemeClr>
                </a:solidFill>
                <a:latin typeface="Cambria" pitchFamily="18" charset="0"/>
              </a:rPr>
              <a:t>сро-юсо.рф</a:t>
            </a:r>
            <a:endParaRPr lang="ru-RU" altLang="ru-RU" sz="1400" b="1" u="sng" dirty="0">
              <a:solidFill>
                <a:schemeClr val="accent4">
                  <a:lumMod val="75000"/>
                </a:schemeClr>
              </a:solidFill>
              <a:latin typeface="Cambria" pitchFamily="18" charset="0"/>
            </a:endParaRPr>
          </a:p>
          <a:p>
            <a:pPr algn="r"/>
            <a:r>
              <a:rPr lang="ru-RU" altLang="ru-RU" sz="1400" dirty="0" smtClean="0">
                <a:solidFill>
                  <a:schemeClr val="accent4">
                    <a:lumMod val="75000"/>
                  </a:schemeClr>
                </a:solidFill>
                <a:latin typeface="Cambria" pitchFamily="18" charset="0"/>
              </a:rPr>
              <a:t>раб</a:t>
            </a:r>
            <a:r>
              <a:rPr lang="ru-RU" altLang="ru-RU" sz="1400" dirty="0">
                <a:solidFill>
                  <a:schemeClr val="accent4">
                    <a:lumMod val="75000"/>
                  </a:schemeClr>
                </a:solidFill>
                <a:latin typeface="Cambria" pitchFamily="18" charset="0"/>
              </a:rPr>
              <a:t>. тел.: 8(3852) 27-16-17, 8-913-097-70-07</a:t>
            </a:r>
            <a:endParaRPr lang="ru-RU" altLang="ru-RU" sz="1400" dirty="0">
              <a:solidFill>
                <a:schemeClr val="accent4">
                  <a:lumMod val="75000"/>
                </a:schemeClr>
              </a:solidFill>
              <a:latin typeface="Cambria" pitchFamily="18" charset="0"/>
            </a:endParaRPr>
          </a:p>
        </p:txBody>
      </p:sp>
    </p:spTree>
    <p:extLst>
      <p:ext uri="{BB962C8B-B14F-4D97-AF65-F5344CB8AC3E}">
        <p14:creationId xmlns:p14="http://schemas.microsoft.com/office/powerpoint/2010/main" val="3465116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26647" y="190500"/>
            <a:ext cx="11863753" cy="6370975"/>
          </a:xfrm>
          <a:prstGeom prst="rect">
            <a:avLst/>
          </a:prstGeom>
        </p:spPr>
        <p:txBody>
          <a:bodyPr wrap="square">
            <a:spAutoFit/>
          </a:bodyPr>
          <a:lstStyle/>
          <a:p>
            <a:r>
              <a:rPr lang="ru-RU" sz="2400" dirty="0" smtClean="0">
                <a:solidFill>
                  <a:schemeClr val="accent4">
                    <a:lumMod val="75000"/>
                  </a:schemeClr>
                </a:solidFill>
                <a:latin typeface="Arial" panose="020B0604020202020204" pitchFamily="34" charset="0"/>
                <a:cs typeface="Arial" panose="020B0604020202020204" pitchFamily="34" charset="0"/>
              </a:rPr>
              <a:t>Вопрос 5.</a:t>
            </a:r>
          </a:p>
          <a:p>
            <a:r>
              <a:rPr lang="ru-RU" sz="2400" dirty="0" smtClean="0">
                <a:solidFill>
                  <a:schemeClr val="accent4">
                    <a:lumMod val="75000"/>
                  </a:schemeClr>
                </a:solidFill>
                <a:latin typeface="Arial" panose="020B0604020202020204" pitchFamily="34" charset="0"/>
                <a:cs typeface="Arial" panose="020B0604020202020204" pitchFamily="34" charset="0"/>
              </a:rPr>
              <a:t>Проведение оценки объекта оценки не допускается, если:</a:t>
            </a:r>
          </a:p>
          <a:p>
            <a:r>
              <a:rPr lang="ru-RU" sz="2400" dirty="0" smtClean="0">
                <a:solidFill>
                  <a:schemeClr val="accent4">
                    <a:lumMod val="75000"/>
                  </a:schemeClr>
                </a:solidFill>
                <a:latin typeface="Arial" panose="020B0604020202020204" pitchFamily="34" charset="0"/>
                <a:cs typeface="Arial" panose="020B0604020202020204" pitchFamily="34" charset="0"/>
              </a:rPr>
              <a:t>I. В отношении оценщика принималась мера дисциплинарного</a:t>
            </a:r>
          </a:p>
          <a:p>
            <a:r>
              <a:rPr lang="ru-RU" sz="2400" dirty="0" smtClean="0">
                <a:solidFill>
                  <a:schemeClr val="accent4">
                    <a:lumMod val="75000"/>
                  </a:schemeClr>
                </a:solidFill>
                <a:latin typeface="Arial" panose="020B0604020202020204" pitchFamily="34" charset="0"/>
                <a:cs typeface="Arial" panose="020B0604020202020204" pitchFamily="34" charset="0"/>
              </a:rPr>
              <a:t>воздействия за нарушение порядка обеспечения имущественной ответственности</a:t>
            </a:r>
          </a:p>
          <a:p>
            <a:r>
              <a:rPr lang="ru-RU" sz="2400" dirty="0" smtClean="0">
                <a:solidFill>
                  <a:schemeClr val="accent4">
                    <a:lumMod val="75000"/>
                  </a:schemeClr>
                </a:solidFill>
                <a:latin typeface="Arial" panose="020B0604020202020204" pitchFamily="34" charset="0"/>
                <a:cs typeface="Arial" panose="020B0604020202020204" pitchFamily="34" charset="0"/>
              </a:rPr>
              <a:t>II. Оценщик не имеет на дату оценки действующего договора страхования</a:t>
            </a:r>
          </a:p>
          <a:p>
            <a:r>
              <a:rPr lang="ru-RU" sz="2400" dirty="0" smtClean="0">
                <a:solidFill>
                  <a:schemeClr val="accent4">
                    <a:lumMod val="75000"/>
                  </a:schemeClr>
                </a:solidFill>
                <a:latin typeface="Arial" panose="020B0604020202020204" pitchFamily="34" charset="0"/>
                <a:cs typeface="Arial" panose="020B0604020202020204" pitchFamily="34" charset="0"/>
              </a:rPr>
              <a:t>III. Оценщик является участником (членом) или кредитором юридического лица – заказчика либо такое юридическое лицо является кредитором или страховщиком оценщика</a:t>
            </a:r>
          </a:p>
          <a:p>
            <a:r>
              <a:rPr lang="ru-RU" sz="2400" dirty="0" smtClean="0">
                <a:solidFill>
                  <a:schemeClr val="accent4">
                    <a:lumMod val="75000"/>
                  </a:schemeClr>
                </a:solidFill>
                <a:latin typeface="Arial" panose="020B0604020202020204" pitchFamily="34" charset="0"/>
                <a:cs typeface="Arial" panose="020B0604020202020204" pitchFamily="34" charset="0"/>
              </a:rPr>
              <a:t>IV. В отношении объекта оценки страховщик оценщика имеет вещные или обязательственные права вне договора на оценку</a:t>
            </a:r>
          </a:p>
          <a:p>
            <a:endParaRPr lang="ru-RU" sz="2400" dirty="0" smtClean="0">
              <a:solidFill>
                <a:schemeClr val="accent4">
                  <a:lumMod val="75000"/>
                </a:schemeClr>
              </a:solidFill>
              <a:latin typeface="Arial" panose="020B0604020202020204" pitchFamily="34" charset="0"/>
              <a:cs typeface="Arial" panose="020B0604020202020204" pitchFamily="34" charset="0"/>
            </a:endParaRPr>
          </a:p>
          <a:p>
            <a:r>
              <a:rPr lang="ru-RU" sz="2400" dirty="0" smtClean="0">
                <a:solidFill>
                  <a:schemeClr val="accent4">
                    <a:lumMod val="75000"/>
                  </a:schemeClr>
                </a:solidFill>
                <a:latin typeface="Arial" panose="020B0604020202020204" pitchFamily="34" charset="0"/>
                <a:cs typeface="Arial" panose="020B0604020202020204" pitchFamily="34" charset="0"/>
              </a:rPr>
              <a:t>Варианты ответов:</a:t>
            </a:r>
          </a:p>
          <a:p>
            <a:r>
              <a:rPr lang="ru-RU" sz="2400" dirty="0" smtClean="0">
                <a:solidFill>
                  <a:schemeClr val="accent4">
                    <a:lumMod val="75000"/>
                  </a:schemeClr>
                </a:solidFill>
                <a:latin typeface="Arial" panose="020B0604020202020204" pitchFamily="34" charset="0"/>
                <a:cs typeface="Arial" panose="020B0604020202020204" pitchFamily="34" charset="0"/>
              </a:rPr>
              <a:t>1) I, III</a:t>
            </a:r>
          </a:p>
          <a:p>
            <a:r>
              <a:rPr lang="ru-RU" sz="2400" dirty="0" smtClean="0">
                <a:solidFill>
                  <a:schemeClr val="accent4">
                    <a:lumMod val="75000"/>
                  </a:schemeClr>
                </a:solidFill>
                <a:latin typeface="Arial" panose="020B0604020202020204" pitchFamily="34" charset="0"/>
                <a:cs typeface="Arial" panose="020B0604020202020204" pitchFamily="34" charset="0"/>
              </a:rPr>
              <a:t>2) II, III, IV</a:t>
            </a:r>
          </a:p>
          <a:p>
            <a:r>
              <a:rPr lang="ru-RU" sz="2400" dirty="0" smtClean="0">
                <a:solidFill>
                  <a:schemeClr val="accent4">
                    <a:lumMod val="75000"/>
                  </a:schemeClr>
                </a:solidFill>
                <a:latin typeface="Arial" panose="020B0604020202020204" pitchFamily="34" charset="0"/>
                <a:cs typeface="Arial" panose="020B0604020202020204" pitchFamily="34" charset="0"/>
              </a:rPr>
              <a:t>3) III</a:t>
            </a:r>
          </a:p>
          <a:p>
            <a:r>
              <a:rPr lang="ru-RU" sz="2400" dirty="0" smtClean="0">
                <a:solidFill>
                  <a:schemeClr val="accent4">
                    <a:lumMod val="75000"/>
                  </a:schemeClr>
                </a:solidFill>
                <a:latin typeface="Arial" panose="020B0604020202020204" pitchFamily="34" charset="0"/>
                <a:cs typeface="Arial" panose="020B0604020202020204" pitchFamily="34" charset="0"/>
              </a:rPr>
              <a:t>4) все перечисленное</a:t>
            </a:r>
            <a:endParaRPr lang="ru-RU" sz="240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728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9223" y="508000"/>
            <a:ext cx="11394829" cy="3693746"/>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Ответ на вопрос 5 (Вариант 3</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Ст.16 ФЗ-135 «Об оценочной деятельности в РФ»</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Статья 16. Независимость оценщика и юридического лица, с которым</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оценщик заключил трудовой договор (выдержка</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 оценщик является участником (членом) или кредитором</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юридического лица - заказчика либо такое юридическое лицо является</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кредитором или страховщиком оценщика.</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 ред. Федерального закона от 27.07.2006 N 157-ФЗ)»</a:t>
            </a:r>
          </a:p>
        </p:txBody>
      </p:sp>
    </p:spTree>
    <p:extLst>
      <p:ext uri="{BB962C8B-B14F-4D97-AF65-F5344CB8AC3E}">
        <p14:creationId xmlns:p14="http://schemas.microsoft.com/office/powerpoint/2010/main" val="3447587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4162" y="342900"/>
            <a:ext cx="11394829" cy="3513992"/>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Вопрос 6.</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Чем могут быть введены ограничения </a:t>
            </a:r>
            <a:r>
              <a:rPr lang="ru-RU" sz="2400" dirty="0" err="1">
                <a:solidFill>
                  <a:schemeClr val="accent4">
                    <a:lumMod val="75000"/>
                  </a:schemeClr>
                </a:solidFill>
                <a:latin typeface="Arial" panose="020B0604020202020204" pitchFamily="34" charset="0"/>
                <a:cs typeface="Arial" panose="020B0604020202020204" pitchFamily="34" charset="0"/>
              </a:rPr>
              <a:t>оборотоспособности</a:t>
            </a:r>
            <a:r>
              <a:rPr lang="ru-RU" sz="2400" dirty="0">
                <a:solidFill>
                  <a:schemeClr val="accent4">
                    <a:lumMod val="75000"/>
                  </a:schemeClr>
                </a:solidFill>
                <a:latin typeface="Arial" panose="020B0604020202020204" pitchFamily="34" charset="0"/>
                <a:cs typeface="Arial" panose="020B0604020202020204" pitchFamily="34" charset="0"/>
              </a:rPr>
              <a:t> объектов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гражданских прав</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Варианты ответов: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1) решением собственника объекта гражданских прав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2) законом или в установленном законом порядке</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3) только законом</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4) только судом</a:t>
            </a:r>
          </a:p>
        </p:txBody>
      </p:sp>
    </p:spTree>
    <p:extLst>
      <p:ext uri="{BB962C8B-B14F-4D97-AF65-F5344CB8AC3E}">
        <p14:creationId xmlns:p14="http://schemas.microsoft.com/office/powerpoint/2010/main" val="1953983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9400" y="330200"/>
            <a:ext cx="11508153" cy="4178300"/>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Ответ на вопрос 6 (вариант2</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П.2 Ст. 129 «</a:t>
            </a:r>
            <a:r>
              <a:rPr lang="ru-RU" sz="2400" dirty="0" err="1">
                <a:solidFill>
                  <a:schemeClr val="accent4">
                    <a:lumMod val="75000"/>
                  </a:schemeClr>
                </a:solidFill>
                <a:latin typeface="Arial" panose="020B0604020202020204" pitchFamily="34" charset="0"/>
                <a:cs typeface="Arial" panose="020B0604020202020204" pitchFamily="34" charset="0"/>
              </a:rPr>
              <a:t>Оборотоспособность</a:t>
            </a:r>
            <a:r>
              <a:rPr lang="ru-RU" sz="2400" dirty="0">
                <a:solidFill>
                  <a:schemeClr val="accent4">
                    <a:lumMod val="75000"/>
                  </a:schemeClr>
                </a:solidFill>
                <a:latin typeface="Arial" panose="020B0604020202020204" pitchFamily="34" charset="0"/>
                <a:cs typeface="Arial" panose="020B0604020202020204" pitchFamily="34" charset="0"/>
              </a:rPr>
              <a:t> объектов гражданских прав» ГК </a:t>
            </a:r>
            <a:r>
              <a:rPr lang="ru-RU" sz="2400" dirty="0" smtClean="0">
                <a:solidFill>
                  <a:schemeClr val="accent4">
                    <a:lumMod val="75000"/>
                  </a:schemeClr>
                </a:solidFill>
                <a:latin typeface="Arial" panose="020B0604020202020204" pitchFamily="34" charset="0"/>
                <a:cs typeface="Arial" panose="020B0604020202020204" pitchFamily="34" charset="0"/>
              </a:rPr>
              <a:t>РФ</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«2. Законом или в установленном законом порядке могут быть</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введены ограничения </a:t>
            </a:r>
            <a:r>
              <a:rPr lang="ru-RU" sz="2400" dirty="0" err="1">
                <a:solidFill>
                  <a:schemeClr val="accent4">
                    <a:lumMod val="75000"/>
                  </a:schemeClr>
                </a:solidFill>
                <a:latin typeface="Arial" panose="020B0604020202020204" pitchFamily="34" charset="0"/>
                <a:cs typeface="Arial" panose="020B0604020202020204" pitchFamily="34" charset="0"/>
              </a:rPr>
              <a:t>оборотоспособности</a:t>
            </a:r>
            <a:r>
              <a:rPr lang="ru-RU" sz="2400" dirty="0">
                <a:solidFill>
                  <a:schemeClr val="accent4">
                    <a:lumMod val="75000"/>
                  </a:schemeClr>
                </a:solidFill>
                <a:latin typeface="Arial" panose="020B0604020202020204" pitchFamily="34" charset="0"/>
                <a:cs typeface="Arial" panose="020B0604020202020204" pitchFamily="34" charset="0"/>
              </a:rPr>
              <a:t> объектов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гражданских прав, в частности могут быть предусмотрены виды</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объектов гражданских прав, которые могут принадлежать лишь</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определенным участникам оборота либо совершение сделок с</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которыми допускается по специальному разрешению.</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(п. 2 в ред. Федерального закона от 02.07.2013 N 142-ФЗ)</a:t>
            </a:r>
          </a:p>
        </p:txBody>
      </p:sp>
    </p:spTree>
    <p:extLst>
      <p:ext uri="{BB962C8B-B14F-4D97-AF65-F5344CB8AC3E}">
        <p14:creationId xmlns:p14="http://schemas.microsoft.com/office/powerpoint/2010/main" val="2291719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985" y="266700"/>
            <a:ext cx="11394829" cy="5985608"/>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Вопрос 7</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Стандарты оценочной деятельности подразделяются на:</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 Федеральные стандарты оценки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II. Стандарты и правила оценочной деятельности, </a:t>
            </a:r>
            <a:r>
              <a:rPr lang="ru-RU" sz="2400" dirty="0" smtClean="0">
                <a:solidFill>
                  <a:schemeClr val="accent4">
                    <a:lumMod val="75000"/>
                  </a:schemeClr>
                </a:solidFill>
                <a:latin typeface="Arial" panose="020B0604020202020204" pitchFamily="34" charset="0"/>
                <a:cs typeface="Arial" panose="020B0604020202020204" pitchFamily="34" charset="0"/>
              </a:rPr>
              <a:t>утвержденные саморегулируемой </a:t>
            </a:r>
            <a:r>
              <a:rPr lang="ru-RU" sz="2400" dirty="0">
                <a:solidFill>
                  <a:schemeClr val="accent4">
                    <a:lumMod val="75000"/>
                  </a:schemeClr>
                </a:solidFill>
                <a:latin typeface="Arial" panose="020B0604020202020204" pitchFamily="34" charset="0"/>
                <a:cs typeface="Arial" panose="020B0604020202020204" pitchFamily="34" charset="0"/>
              </a:rPr>
              <a:t>организацией оценщиков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III. Стандарты и правила оценочной деятельности, утвержденные</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национальным объединением саморегулируемых </a:t>
            </a:r>
            <a:r>
              <a:rPr lang="ru-RU" sz="2400" dirty="0" smtClean="0">
                <a:solidFill>
                  <a:schemeClr val="accent4">
                    <a:lumMod val="75000"/>
                  </a:schemeClr>
                </a:solidFill>
                <a:latin typeface="Arial" panose="020B0604020202020204" pitchFamily="34" charset="0"/>
                <a:cs typeface="Arial" panose="020B0604020202020204" pitchFamily="34" charset="0"/>
              </a:rPr>
              <a:t>организаций оценщиков</a:t>
            </a: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IV. Стандарты и правила оценочной деятельности, утвержденные</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smtClean="0">
                <a:solidFill>
                  <a:schemeClr val="accent4">
                    <a:lumMod val="75000"/>
                  </a:schemeClr>
                </a:solidFill>
                <a:latin typeface="Arial" panose="020B0604020202020204" pitchFamily="34" charset="0"/>
                <a:cs typeface="Arial" panose="020B0604020202020204" pitchFamily="34" charset="0"/>
              </a:rPr>
              <a:t>Советом по </a:t>
            </a:r>
            <a:r>
              <a:rPr lang="ru-RU" sz="2400" dirty="0">
                <a:solidFill>
                  <a:schemeClr val="accent4">
                    <a:lumMod val="75000"/>
                  </a:schemeClr>
                </a:solidFill>
                <a:latin typeface="Arial" panose="020B0604020202020204" pitchFamily="34" charset="0"/>
                <a:cs typeface="Arial" panose="020B0604020202020204" pitchFamily="34" charset="0"/>
              </a:rPr>
              <a:t>оценочной </a:t>
            </a:r>
            <a:r>
              <a:rPr lang="ru-RU" sz="2400" dirty="0" smtClean="0">
                <a:solidFill>
                  <a:schemeClr val="accent4">
                    <a:lumMod val="75000"/>
                  </a:schemeClr>
                </a:solidFill>
                <a:latin typeface="Arial" panose="020B0604020202020204" pitchFamily="34" charset="0"/>
                <a:cs typeface="Arial" panose="020B0604020202020204" pitchFamily="34" charset="0"/>
              </a:rPr>
              <a:t>деятельности</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Варианты ответов: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1) I, II</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2) I, II III</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3) II III</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4) все перечисленное</a:t>
            </a:r>
          </a:p>
        </p:txBody>
      </p:sp>
    </p:spTree>
    <p:extLst>
      <p:ext uri="{BB962C8B-B14F-4D97-AF65-F5344CB8AC3E}">
        <p14:creationId xmlns:p14="http://schemas.microsoft.com/office/powerpoint/2010/main" val="732412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62170" y="215899"/>
            <a:ext cx="11723077" cy="5603631"/>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Ответ на вопрос 7 (Вариант 1</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Ст.20 ФЗ-135 «Об оценочной деятельности в РФ» (выдержка)</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«Стандартами оценочной деятельности определяются требования к</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порядку проведения оценки и осуществления оценочной </a:t>
            </a:r>
            <a:r>
              <a:rPr lang="ru-RU" sz="2400" dirty="0" smtClean="0">
                <a:solidFill>
                  <a:schemeClr val="accent4">
                    <a:lumMod val="75000"/>
                  </a:schemeClr>
                </a:solidFill>
                <a:latin typeface="Arial" panose="020B0604020202020204" pitchFamily="34" charset="0"/>
                <a:cs typeface="Arial" panose="020B0604020202020204" pitchFamily="34" charset="0"/>
              </a:rPr>
              <a:t>деятельности. Стандарты </a:t>
            </a:r>
            <a:r>
              <a:rPr lang="ru-RU" sz="2400" dirty="0">
                <a:solidFill>
                  <a:schemeClr val="accent4">
                    <a:lumMod val="75000"/>
                  </a:schemeClr>
                </a:solidFill>
                <a:latin typeface="Arial" panose="020B0604020202020204" pitchFamily="34" charset="0"/>
                <a:cs typeface="Arial" panose="020B0604020202020204" pitchFamily="34" charset="0"/>
              </a:rPr>
              <a:t>оценочной деятельности </a:t>
            </a:r>
            <a:r>
              <a:rPr lang="ru-RU" sz="2400" b="1" dirty="0">
                <a:solidFill>
                  <a:schemeClr val="accent4">
                    <a:lumMod val="75000"/>
                  </a:schemeClr>
                </a:solidFill>
                <a:latin typeface="Arial" panose="020B0604020202020204" pitchFamily="34" charset="0"/>
                <a:cs typeface="Arial" panose="020B0604020202020204" pitchFamily="34" charset="0"/>
              </a:rPr>
              <a:t>подразделяются </a:t>
            </a:r>
            <a:r>
              <a:rPr lang="ru-RU" sz="2400" b="1" dirty="0" smtClean="0">
                <a:solidFill>
                  <a:schemeClr val="accent4">
                    <a:lumMod val="75000"/>
                  </a:schemeClr>
                </a:solidFill>
                <a:latin typeface="Arial" panose="020B0604020202020204" pitchFamily="34" charset="0"/>
                <a:cs typeface="Arial" panose="020B0604020202020204" pitchFamily="34" charset="0"/>
              </a:rPr>
              <a:t>на </a:t>
            </a:r>
            <a:r>
              <a:rPr lang="ru-RU" sz="2400" b="1" u="sng" dirty="0" smtClean="0">
                <a:solidFill>
                  <a:schemeClr val="accent4">
                    <a:lumMod val="75000"/>
                  </a:schemeClr>
                </a:solidFill>
                <a:latin typeface="Arial" panose="020B0604020202020204" pitchFamily="34" charset="0"/>
                <a:cs typeface="Arial" panose="020B0604020202020204" pitchFamily="34" charset="0"/>
              </a:rPr>
              <a:t>федеральные </a:t>
            </a:r>
            <a:r>
              <a:rPr lang="ru-RU" sz="2400" b="1" u="sng" dirty="0">
                <a:solidFill>
                  <a:schemeClr val="accent4">
                    <a:lumMod val="75000"/>
                  </a:schemeClr>
                </a:solidFill>
                <a:latin typeface="Arial" panose="020B0604020202020204" pitchFamily="34" charset="0"/>
                <a:cs typeface="Arial" panose="020B0604020202020204" pitchFamily="34" charset="0"/>
              </a:rPr>
              <a:t>стандарты оценки</a:t>
            </a:r>
            <a:r>
              <a:rPr lang="ru-RU" sz="2400" b="1" dirty="0">
                <a:solidFill>
                  <a:schemeClr val="accent4">
                    <a:lumMod val="75000"/>
                  </a:schemeClr>
                </a:solidFill>
                <a:latin typeface="Arial" panose="020B0604020202020204" pitchFamily="34" charset="0"/>
                <a:cs typeface="Arial" panose="020B0604020202020204" pitchFamily="34" charset="0"/>
              </a:rPr>
              <a:t>, стандарты и </a:t>
            </a:r>
            <a:r>
              <a:rPr lang="ru-RU" sz="2400" b="1" dirty="0" smtClean="0">
                <a:solidFill>
                  <a:schemeClr val="accent4">
                    <a:lumMod val="75000"/>
                  </a:schemeClr>
                </a:solidFill>
                <a:latin typeface="Arial" panose="020B0604020202020204" pitchFamily="34" charset="0"/>
                <a:cs typeface="Arial" panose="020B0604020202020204" pitchFamily="34" charset="0"/>
              </a:rPr>
              <a:t>правила оценочной </a:t>
            </a:r>
            <a:r>
              <a:rPr lang="ru-RU" sz="2400" b="1" dirty="0">
                <a:solidFill>
                  <a:schemeClr val="accent4">
                    <a:lumMod val="75000"/>
                  </a:schemeClr>
                </a:solidFill>
                <a:latin typeface="Arial" panose="020B0604020202020204" pitchFamily="34" charset="0"/>
                <a:cs typeface="Arial" panose="020B0604020202020204" pitchFamily="34" charset="0"/>
              </a:rPr>
              <a:t>деятельности</a:t>
            </a:r>
            <a:r>
              <a:rPr lang="ru-RU" sz="2400" dirty="0">
                <a:solidFill>
                  <a:schemeClr val="accent4">
                    <a:lumMod val="75000"/>
                  </a:schemeClr>
                </a:solidFill>
                <a:latin typeface="Arial" panose="020B0604020202020204" pitchFamily="34" charset="0"/>
                <a:cs typeface="Arial" panose="020B0604020202020204" pitchFamily="34" charset="0"/>
              </a:rPr>
              <a:t>. (второй абзац статьи</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b="1" dirty="0">
                <a:solidFill>
                  <a:schemeClr val="accent4">
                    <a:lumMod val="75000"/>
                  </a:schemeClr>
                </a:solidFill>
                <a:latin typeface="Arial" panose="020B0604020202020204" pitchFamily="34" charset="0"/>
                <a:cs typeface="Arial" panose="020B0604020202020204" pitchFamily="34" charset="0"/>
              </a:rPr>
              <a:t>-Стандарты и правила оценочной </a:t>
            </a:r>
            <a:r>
              <a:rPr lang="ru-RU" sz="2400" b="1" dirty="0" smtClean="0">
                <a:solidFill>
                  <a:schemeClr val="accent4">
                    <a:lumMod val="75000"/>
                  </a:schemeClr>
                </a:solidFill>
                <a:latin typeface="Arial" panose="020B0604020202020204" pitchFamily="34" charset="0"/>
                <a:cs typeface="Arial" panose="020B0604020202020204" pitchFamily="34" charset="0"/>
              </a:rPr>
              <a:t>деятельности разрабатываются </a:t>
            </a:r>
            <a:r>
              <a:rPr lang="ru-RU" sz="2400" b="1" dirty="0">
                <a:solidFill>
                  <a:schemeClr val="accent4">
                    <a:lumMod val="75000"/>
                  </a:schemeClr>
                </a:solidFill>
                <a:latin typeface="Arial" panose="020B0604020202020204" pitchFamily="34" charset="0"/>
                <a:cs typeface="Arial" panose="020B0604020202020204" pitchFamily="34" charset="0"/>
              </a:rPr>
              <a:t>и </a:t>
            </a:r>
            <a:r>
              <a:rPr lang="ru-RU" sz="2400" b="1" u="sng" dirty="0">
                <a:solidFill>
                  <a:schemeClr val="accent4">
                    <a:lumMod val="75000"/>
                  </a:schemeClr>
                </a:solidFill>
                <a:latin typeface="Arial" panose="020B0604020202020204" pitchFamily="34" charset="0"/>
                <a:cs typeface="Arial" panose="020B0604020202020204" pitchFamily="34" charset="0"/>
              </a:rPr>
              <a:t>утверждаются </a:t>
            </a:r>
            <a:r>
              <a:rPr lang="ru-RU" sz="2400" b="1" u="sng" dirty="0" smtClean="0">
                <a:solidFill>
                  <a:schemeClr val="accent4">
                    <a:lumMod val="75000"/>
                  </a:schemeClr>
                </a:solidFill>
                <a:latin typeface="Arial" panose="020B0604020202020204" pitchFamily="34" charset="0"/>
                <a:cs typeface="Arial" panose="020B0604020202020204" pitchFamily="34" charset="0"/>
              </a:rPr>
              <a:t>саморегулируемой организацией </a:t>
            </a:r>
            <a:r>
              <a:rPr lang="ru-RU" sz="2400" b="1" u="sng" dirty="0">
                <a:solidFill>
                  <a:schemeClr val="accent4">
                    <a:lumMod val="75000"/>
                  </a:schemeClr>
                </a:solidFill>
                <a:latin typeface="Arial" panose="020B0604020202020204" pitchFamily="34" charset="0"/>
                <a:cs typeface="Arial" panose="020B0604020202020204" pitchFamily="34" charset="0"/>
              </a:rPr>
              <a:t>оценщиков </a:t>
            </a:r>
            <a:r>
              <a:rPr lang="ru-RU" sz="2400" dirty="0">
                <a:solidFill>
                  <a:schemeClr val="accent4">
                    <a:lumMod val="75000"/>
                  </a:schemeClr>
                </a:solidFill>
                <a:latin typeface="Arial" panose="020B0604020202020204" pitchFamily="34" charset="0"/>
                <a:cs typeface="Arial" panose="020B0604020202020204" pitchFamily="34" charset="0"/>
              </a:rPr>
              <a:t>и не могут противоречить </a:t>
            </a:r>
            <a:r>
              <a:rPr lang="ru-RU" sz="2400" dirty="0" smtClean="0">
                <a:solidFill>
                  <a:schemeClr val="accent4">
                    <a:lumMod val="75000"/>
                  </a:schemeClr>
                </a:solidFill>
                <a:latin typeface="Arial" panose="020B0604020202020204" pitchFamily="34" charset="0"/>
                <a:cs typeface="Arial" panose="020B0604020202020204" pitchFamily="34" charset="0"/>
              </a:rPr>
              <a:t>настоящему Федеральному </a:t>
            </a:r>
            <a:r>
              <a:rPr lang="ru-RU" sz="2400" dirty="0">
                <a:solidFill>
                  <a:schemeClr val="accent4">
                    <a:lumMod val="75000"/>
                  </a:schemeClr>
                </a:solidFill>
                <a:latin typeface="Arial" panose="020B0604020202020204" pitchFamily="34" charset="0"/>
                <a:cs typeface="Arial" panose="020B0604020202020204" pitchFamily="34" charset="0"/>
              </a:rPr>
              <a:t>закону и федеральным стандартам </a:t>
            </a:r>
            <a:r>
              <a:rPr lang="ru-RU" sz="2400" dirty="0" smtClean="0">
                <a:solidFill>
                  <a:schemeClr val="accent4">
                    <a:lumMod val="75000"/>
                  </a:schemeClr>
                </a:solidFill>
                <a:latin typeface="Arial" panose="020B0604020202020204" pitchFamily="34" charset="0"/>
                <a:cs typeface="Arial" panose="020B0604020202020204" pitchFamily="34" charset="0"/>
              </a:rPr>
              <a:t>оценки, методическим </a:t>
            </a:r>
            <a:r>
              <a:rPr lang="ru-RU" sz="2400" dirty="0">
                <a:solidFill>
                  <a:schemeClr val="accent4">
                    <a:lumMod val="75000"/>
                  </a:schemeClr>
                </a:solidFill>
                <a:latin typeface="Arial" panose="020B0604020202020204" pitchFamily="34" charset="0"/>
                <a:cs typeface="Arial" panose="020B0604020202020204" pitchFamily="34" charset="0"/>
              </a:rPr>
              <a:t>указаниям </a:t>
            </a:r>
            <a:r>
              <a:rPr lang="ru-RU" sz="2400" dirty="0" smtClean="0">
                <a:solidFill>
                  <a:schemeClr val="accent4">
                    <a:lumMod val="75000"/>
                  </a:schemeClr>
                </a:solidFill>
                <a:latin typeface="Arial" panose="020B0604020202020204" pitchFamily="34" charset="0"/>
                <a:cs typeface="Arial" panose="020B0604020202020204" pitchFamily="34" charset="0"/>
              </a:rPr>
              <a:t>о государственной </a:t>
            </a:r>
            <a:r>
              <a:rPr lang="ru-RU" sz="2400" dirty="0">
                <a:solidFill>
                  <a:schemeClr val="accent4">
                    <a:lumMod val="75000"/>
                  </a:schemeClr>
                </a:solidFill>
                <a:latin typeface="Arial" panose="020B0604020202020204" pitchFamily="34" charset="0"/>
                <a:cs typeface="Arial" panose="020B0604020202020204" pitchFamily="34" charset="0"/>
              </a:rPr>
              <a:t>кадастровой оценке.</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 ред. Федерального закона от 02.06.2016 N 172-ФЗ) (последний абзац</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статьи)</a:t>
            </a:r>
            <a:endParaRPr lang="ru-RU" sz="2000"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454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87570" y="-187569"/>
            <a:ext cx="11723077" cy="6858000"/>
          </a:xfrm>
        </p:spPr>
        <p:txBody>
          <a:bodyPr/>
          <a:lstStyle/>
          <a:p>
            <a:pPr algn="l"/>
            <a:r>
              <a:rPr lang="ru-RU" sz="2400" dirty="0">
                <a:solidFill>
                  <a:srgbClr val="810000"/>
                </a:solidFill>
                <a:latin typeface="Arial" panose="020B0604020202020204" pitchFamily="34" charset="0"/>
              </a:rPr>
              <a:t>Вопрос 8</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 соответствии с законодательством об оценочной деятельности при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проведении оценки заказчик оценки вправе: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 Требовать и получать от оценочной компании, оценщика обоснование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выводов по результатам оценки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II. Контролировать ход проведения оценки и получать от оценочной</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компании, оценщика промежуточные итоги оценки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III. Получать от оценочной компании, оценщика отчет об оценке в срок,</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установленный договором на проведение оценки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IV. Осуществлять иные права, вытекающие из договора на проведение</a:t>
            </a:r>
            <a:br>
              <a:rPr lang="ru-RU" sz="2400" dirty="0">
                <a:solidFill>
                  <a:srgbClr val="810000"/>
                </a:solidFill>
                <a:latin typeface="Arial" panose="020B0604020202020204" pitchFamily="34" charset="0"/>
              </a:rPr>
            </a:br>
            <a:r>
              <a:rPr lang="ru-RU" sz="2400" dirty="0" smtClean="0">
                <a:solidFill>
                  <a:srgbClr val="810000"/>
                </a:solidFill>
                <a:latin typeface="Arial" panose="020B0604020202020204" pitchFamily="34" charset="0"/>
              </a:rPr>
              <a:t>оценки</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1) I, IV</a:t>
            </a:r>
            <a:br>
              <a:rPr lang="en-US"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2) I, III, IV</a:t>
            </a:r>
            <a:br>
              <a:rPr lang="en-US"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3) III, IV</a:t>
            </a:r>
            <a:br>
              <a:rPr lang="en-US"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все перечисленное</a:t>
            </a:r>
            <a:endParaRPr lang="ru-RU" sz="2400" dirty="0"/>
          </a:p>
        </p:txBody>
      </p:sp>
    </p:spTree>
    <p:extLst>
      <p:ext uri="{BB962C8B-B14F-4D97-AF65-F5344CB8AC3E}">
        <p14:creationId xmlns:p14="http://schemas.microsoft.com/office/powerpoint/2010/main" val="2399732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51070" y="393700"/>
            <a:ext cx="11723077" cy="4943230"/>
          </a:xfrm>
        </p:spPr>
        <p:txBody>
          <a:bodyPr/>
          <a:lstStyle/>
          <a:p>
            <a:pPr algn="l"/>
            <a:r>
              <a:rPr lang="ru-RU" sz="2400" dirty="0">
                <a:solidFill>
                  <a:srgbClr val="810000"/>
                </a:solidFill>
                <a:latin typeface="Arial" panose="020B0604020202020204" pitchFamily="34" charset="0"/>
                <a:cs typeface="Arial" panose="020B0604020202020204" pitchFamily="34" charset="0"/>
              </a:rPr>
              <a:t>Ответ на вопрос 8 (Вариант 2</a:t>
            </a:r>
            <a:r>
              <a:rPr lang="ru-RU" sz="2400" dirty="0" smtClean="0">
                <a:solidFill>
                  <a:srgbClr val="810000"/>
                </a:solidFill>
                <a:latin typeface="Arial" panose="020B0604020202020204" pitchFamily="34" charset="0"/>
                <a:cs typeface="Arial" panose="020B0604020202020204" pitchFamily="34" charset="0"/>
              </a:rPr>
              <a:t>)</a:t>
            </a:r>
            <a:br>
              <a:rPr lang="ru-RU" sz="2400" dirty="0" smtClean="0">
                <a:solidFill>
                  <a:srgbClr val="810000"/>
                </a:solidFill>
                <a:latin typeface="Arial" panose="020B0604020202020204" pitchFamily="34" charset="0"/>
                <a:cs typeface="Arial" panose="020B0604020202020204" pitchFamily="34" charset="0"/>
              </a:rPr>
            </a:br>
            <a:r>
              <a:rPr lang="ru-RU" sz="2400" dirty="0">
                <a:solidFill>
                  <a:srgbClr val="810000"/>
                </a:solidFill>
                <a:latin typeface="Arial" panose="020B0604020202020204" pitchFamily="34" charset="0"/>
                <a:cs typeface="Arial" panose="020B0604020202020204" pitchFamily="34" charset="0"/>
              </a:rPr>
              <a:t/>
            </a:r>
            <a:br>
              <a:rPr lang="ru-RU" sz="2400" dirty="0">
                <a:solidFill>
                  <a:srgbClr val="810000"/>
                </a:solidFill>
                <a:latin typeface="Arial" panose="020B0604020202020204" pitchFamily="34" charset="0"/>
                <a:cs typeface="Arial" panose="020B0604020202020204" pitchFamily="34" charset="0"/>
              </a:rPr>
            </a:br>
            <a:r>
              <a:rPr lang="ru-RU" sz="2400" dirty="0">
                <a:solidFill>
                  <a:srgbClr val="810000"/>
                </a:solidFill>
                <a:latin typeface="Arial" panose="020B0604020202020204" pitchFamily="34" charset="0"/>
                <a:cs typeface="Arial" panose="020B0604020202020204" pitchFamily="34" charset="0"/>
              </a:rPr>
              <a:t>Ст. 15.2 ФЗ-135 «Об оценочной деятельности в РФ» (выдержка)</a:t>
            </a:r>
            <a:br>
              <a:rPr lang="ru-RU" sz="2400" dirty="0">
                <a:solidFill>
                  <a:srgbClr val="810000"/>
                </a:solidFill>
                <a:latin typeface="Arial" panose="020B0604020202020204" pitchFamily="34" charset="0"/>
                <a:cs typeface="Arial" panose="020B0604020202020204" pitchFamily="34" charset="0"/>
              </a:rPr>
            </a:br>
            <a:r>
              <a:rPr lang="ru-RU" sz="2400" dirty="0">
                <a:solidFill>
                  <a:srgbClr val="810000"/>
                </a:solidFill>
                <a:latin typeface="Arial" panose="020B0604020202020204" pitchFamily="34" charset="0"/>
                <a:cs typeface="Arial" panose="020B0604020202020204" pitchFamily="34" charset="0"/>
              </a:rPr>
              <a:t>Статья 15.2. Права и обязанности заказчика оценки</a:t>
            </a:r>
            <a:br>
              <a:rPr lang="ru-RU" sz="2400" dirty="0">
                <a:solidFill>
                  <a:srgbClr val="810000"/>
                </a:solidFill>
                <a:latin typeface="Arial" panose="020B0604020202020204" pitchFamily="34" charset="0"/>
                <a:cs typeface="Arial" panose="020B0604020202020204" pitchFamily="34" charset="0"/>
              </a:rPr>
            </a:br>
            <a:r>
              <a:rPr lang="ru-RU" sz="2400" dirty="0">
                <a:solidFill>
                  <a:srgbClr val="810000"/>
                </a:solidFill>
                <a:latin typeface="Arial" panose="020B0604020202020204" pitchFamily="34" charset="0"/>
                <a:cs typeface="Arial" panose="020B0604020202020204" pitchFamily="34" charset="0"/>
              </a:rPr>
              <a:t>(введена Федеральным законом от 02.06.2016 N 172-ФЗ</a:t>
            </a:r>
            <a:r>
              <a:rPr lang="ru-RU" sz="2400" dirty="0" smtClean="0">
                <a:solidFill>
                  <a:srgbClr val="810000"/>
                </a:solidFill>
                <a:latin typeface="Arial" panose="020B0604020202020204" pitchFamily="34" charset="0"/>
                <a:cs typeface="Arial" panose="020B0604020202020204" pitchFamily="34" charset="0"/>
              </a:rPr>
              <a:t>)</a:t>
            </a:r>
            <a:br>
              <a:rPr lang="ru-RU" sz="2400" dirty="0" smtClean="0">
                <a:solidFill>
                  <a:srgbClr val="810000"/>
                </a:solidFill>
                <a:latin typeface="Arial" panose="020B0604020202020204" pitchFamily="34" charset="0"/>
                <a:cs typeface="Arial" panose="020B0604020202020204" pitchFamily="34" charset="0"/>
              </a:rPr>
            </a:br>
            <a:r>
              <a:rPr lang="ru-RU" sz="2400" dirty="0">
                <a:solidFill>
                  <a:srgbClr val="810000"/>
                </a:solidFill>
                <a:latin typeface="Arial" panose="020B0604020202020204" pitchFamily="34" charset="0"/>
                <a:cs typeface="Arial" panose="020B0604020202020204" pitchFamily="34" charset="0"/>
              </a:rPr>
              <a:t/>
            </a:r>
            <a:br>
              <a:rPr lang="ru-RU" sz="2400" dirty="0">
                <a:solidFill>
                  <a:srgbClr val="810000"/>
                </a:solidFill>
                <a:latin typeface="Arial" panose="020B0604020202020204" pitchFamily="34" charset="0"/>
                <a:cs typeface="Arial" panose="020B0604020202020204" pitchFamily="34" charset="0"/>
              </a:rPr>
            </a:br>
            <a:r>
              <a:rPr lang="ru-RU" sz="2400" dirty="0">
                <a:solidFill>
                  <a:srgbClr val="810000"/>
                </a:solidFill>
                <a:latin typeface="Arial" panose="020B0604020202020204" pitchFamily="34" charset="0"/>
                <a:cs typeface="Arial" panose="020B0604020202020204" pitchFamily="34" charset="0"/>
              </a:rPr>
              <a:t>«При проведении оценки заказчик оценки вправе:</a:t>
            </a:r>
            <a:br>
              <a:rPr lang="ru-RU" sz="2400" dirty="0">
                <a:solidFill>
                  <a:srgbClr val="810000"/>
                </a:solidFill>
                <a:latin typeface="Arial" panose="020B0604020202020204" pitchFamily="34" charset="0"/>
                <a:cs typeface="Arial" panose="020B0604020202020204" pitchFamily="34" charset="0"/>
              </a:rPr>
            </a:br>
            <a:r>
              <a:rPr lang="ru-RU" sz="2400" dirty="0">
                <a:solidFill>
                  <a:srgbClr val="810000"/>
                </a:solidFill>
                <a:latin typeface="Arial" panose="020B0604020202020204" pitchFamily="34" charset="0"/>
                <a:cs typeface="Arial" panose="020B0604020202020204" pitchFamily="34" charset="0"/>
              </a:rPr>
              <a:t></a:t>
            </a:r>
            <a:r>
              <a:rPr lang="ru-RU" sz="2400" b="1" i="1" dirty="0">
                <a:solidFill>
                  <a:srgbClr val="810000"/>
                </a:solidFill>
                <a:latin typeface="Arial" panose="020B0604020202020204" pitchFamily="34" charset="0"/>
                <a:cs typeface="Arial" panose="020B0604020202020204" pitchFamily="34" charset="0"/>
              </a:rPr>
              <a:t>требовать и получать от оценочной компании, оценщика</a:t>
            </a:r>
            <a:br>
              <a:rPr lang="ru-RU" sz="2400" b="1" i="1" dirty="0">
                <a:solidFill>
                  <a:srgbClr val="810000"/>
                </a:solidFill>
                <a:latin typeface="Arial" panose="020B0604020202020204" pitchFamily="34" charset="0"/>
                <a:cs typeface="Arial" panose="020B0604020202020204" pitchFamily="34" charset="0"/>
              </a:rPr>
            </a:br>
            <a:r>
              <a:rPr lang="ru-RU" sz="2400" b="1" i="1" dirty="0">
                <a:solidFill>
                  <a:srgbClr val="810000"/>
                </a:solidFill>
                <a:latin typeface="Arial" panose="020B0604020202020204" pitchFamily="34" charset="0"/>
                <a:cs typeface="Arial" panose="020B0604020202020204" pitchFamily="34" charset="0"/>
              </a:rPr>
              <a:t>обоснование выводов по результатам оценки</a:t>
            </a:r>
            <a:r>
              <a:rPr lang="ru-RU" sz="2400" dirty="0">
                <a:solidFill>
                  <a:srgbClr val="810000"/>
                </a:solidFill>
                <a:latin typeface="Arial" panose="020B0604020202020204" pitchFamily="34" charset="0"/>
                <a:cs typeface="Arial" panose="020B0604020202020204" pitchFamily="34" charset="0"/>
              </a:rPr>
              <a:t>;</a:t>
            </a:r>
            <a:br>
              <a:rPr lang="ru-RU" sz="2400" dirty="0">
                <a:solidFill>
                  <a:srgbClr val="810000"/>
                </a:solidFill>
                <a:latin typeface="Arial" panose="020B0604020202020204" pitchFamily="34" charset="0"/>
                <a:cs typeface="Arial" panose="020B0604020202020204" pitchFamily="34" charset="0"/>
              </a:rPr>
            </a:br>
            <a:r>
              <a:rPr lang="ru-RU" sz="2400" dirty="0">
                <a:solidFill>
                  <a:srgbClr val="810000"/>
                </a:solidFill>
                <a:latin typeface="Arial" panose="020B0604020202020204" pitchFamily="34" charset="0"/>
                <a:cs typeface="Arial" panose="020B0604020202020204" pitchFamily="34" charset="0"/>
              </a:rPr>
              <a:t></a:t>
            </a:r>
            <a:r>
              <a:rPr lang="ru-RU" sz="2400" b="1" i="1" dirty="0">
                <a:solidFill>
                  <a:srgbClr val="810000"/>
                </a:solidFill>
                <a:latin typeface="Arial" panose="020B0604020202020204" pitchFamily="34" charset="0"/>
                <a:cs typeface="Arial" panose="020B0604020202020204" pitchFamily="34" charset="0"/>
              </a:rPr>
              <a:t>получать от оценочной компании, оценщика отчет об оценке в</a:t>
            </a:r>
            <a:br>
              <a:rPr lang="ru-RU" sz="2400" b="1" i="1" dirty="0">
                <a:solidFill>
                  <a:srgbClr val="810000"/>
                </a:solidFill>
                <a:latin typeface="Arial" panose="020B0604020202020204" pitchFamily="34" charset="0"/>
                <a:cs typeface="Arial" panose="020B0604020202020204" pitchFamily="34" charset="0"/>
              </a:rPr>
            </a:br>
            <a:r>
              <a:rPr lang="ru-RU" sz="2400" b="1" i="1" dirty="0">
                <a:solidFill>
                  <a:srgbClr val="810000"/>
                </a:solidFill>
                <a:latin typeface="Arial" panose="020B0604020202020204" pitchFamily="34" charset="0"/>
                <a:cs typeface="Arial" panose="020B0604020202020204" pitchFamily="34" charset="0"/>
              </a:rPr>
              <a:t>срок, установленный договором на проведение оценки</a:t>
            </a:r>
            <a:r>
              <a:rPr lang="ru-RU" sz="2400" dirty="0">
                <a:solidFill>
                  <a:srgbClr val="810000"/>
                </a:solidFill>
                <a:latin typeface="Arial" panose="020B0604020202020204" pitchFamily="34" charset="0"/>
                <a:cs typeface="Arial" panose="020B0604020202020204" pitchFamily="34" charset="0"/>
              </a:rPr>
              <a:t>;</a:t>
            </a:r>
            <a:br>
              <a:rPr lang="ru-RU" sz="2400" dirty="0">
                <a:solidFill>
                  <a:srgbClr val="810000"/>
                </a:solidFill>
                <a:latin typeface="Arial" panose="020B0604020202020204" pitchFamily="34" charset="0"/>
                <a:cs typeface="Arial" panose="020B0604020202020204" pitchFamily="34" charset="0"/>
              </a:rPr>
            </a:br>
            <a:r>
              <a:rPr lang="ru-RU" sz="2400" dirty="0">
                <a:solidFill>
                  <a:srgbClr val="810000"/>
                </a:solidFill>
                <a:latin typeface="Arial" panose="020B0604020202020204" pitchFamily="34" charset="0"/>
                <a:cs typeface="Arial" panose="020B0604020202020204" pitchFamily="34" charset="0"/>
              </a:rPr>
              <a:t></a:t>
            </a:r>
            <a:r>
              <a:rPr lang="ru-RU" sz="2400" b="1" i="1" dirty="0">
                <a:solidFill>
                  <a:srgbClr val="810000"/>
                </a:solidFill>
                <a:latin typeface="Arial" panose="020B0604020202020204" pitchFamily="34" charset="0"/>
                <a:cs typeface="Arial" panose="020B0604020202020204" pitchFamily="34" charset="0"/>
              </a:rPr>
              <a:t>осуществлять иные права, вытекающие из договора на</a:t>
            </a:r>
            <a:br>
              <a:rPr lang="ru-RU" sz="2400" b="1" i="1" dirty="0">
                <a:solidFill>
                  <a:srgbClr val="810000"/>
                </a:solidFill>
                <a:latin typeface="Arial" panose="020B0604020202020204" pitchFamily="34" charset="0"/>
                <a:cs typeface="Arial" panose="020B0604020202020204" pitchFamily="34" charset="0"/>
              </a:rPr>
            </a:br>
            <a:r>
              <a:rPr lang="ru-RU" sz="2400" b="1" i="1" dirty="0">
                <a:solidFill>
                  <a:srgbClr val="810000"/>
                </a:solidFill>
                <a:latin typeface="Arial" panose="020B0604020202020204" pitchFamily="34" charset="0"/>
                <a:cs typeface="Arial" panose="020B0604020202020204" pitchFamily="34" charset="0"/>
              </a:rPr>
              <a:t>проведение оценки</a:t>
            </a:r>
            <a:r>
              <a:rPr lang="ru-RU" sz="2400" dirty="0">
                <a:solidFill>
                  <a:srgbClr val="810000"/>
                </a:solidFill>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421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74870" y="393699"/>
            <a:ext cx="11723077" cy="4546601"/>
          </a:xfrm>
        </p:spPr>
        <p:txBody>
          <a:bodyPr/>
          <a:lstStyle/>
          <a:p>
            <a:pPr algn="l"/>
            <a:r>
              <a:rPr lang="ru-RU" sz="2400" dirty="0">
                <a:solidFill>
                  <a:srgbClr val="810000"/>
                </a:solidFill>
                <a:latin typeface="Arial" panose="020B0604020202020204" pitchFamily="34" charset="0"/>
              </a:rPr>
              <a:t>Вопрос 9</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Что в соответствии с федеральным стандартом </a:t>
            </a:r>
            <a:r>
              <a:rPr lang="ru-RU" sz="2400" dirty="0" smtClean="0">
                <a:solidFill>
                  <a:srgbClr val="810000"/>
                </a:solidFill>
                <a:latin typeface="Arial" panose="020B0604020202020204" pitchFamily="34" charset="0"/>
              </a:rPr>
              <a:t>является результатом оценки?</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1) итоговая величина стоимости объекта оценки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2) отчет об оценке объекта оценки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стоимость объекта оценки, определенная при проведении оценки </a:t>
            </a:r>
            <a:r>
              <a:rPr lang="ru-RU" sz="2400" dirty="0" smtClean="0">
                <a:solidFill>
                  <a:srgbClr val="810000"/>
                </a:solidFill>
                <a:latin typeface="Arial" panose="020B0604020202020204" pitchFamily="34" charset="0"/>
              </a:rPr>
              <a:t>в соответствии </a:t>
            </a:r>
            <a:r>
              <a:rPr lang="ru-RU" sz="2400" dirty="0">
                <a:solidFill>
                  <a:srgbClr val="810000"/>
                </a:solidFill>
                <a:latin typeface="Arial" panose="020B0604020202020204" pitchFamily="34" charset="0"/>
              </a:rPr>
              <a:t>с требованиями законодательства об оценочной</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деятельности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отчет об оценке объекта оценки, содержащий выводы относительно</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итоговой величины стоимости</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757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12970" y="330200"/>
            <a:ext cx="11723077" cy="4930530"/>
          </a:xfrm>
        </p:spPr>
        <p:txBody>
          <a:bodyPr/>
          <a:lstStyle/>
          <a:p>
            <a:pPr algn="l"/>
            <a:r>
              <a:rPr lang="ru-RU" sz="2400" dirty="0">
                <a:solidFill>
                  <a:srgbClr val="810000"/>
                </a:solidFill>
                <a:latin typeface="Arial" panose="020B0604020202020204" pitchFamily="34" charset="0"/>
              </a:rPr>
              <a:t>Ответ на вопрос 9 (Вариант 1</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 4 ФСО 2«Цель оценки и виды стоимости</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a:t>
            </a:r>
            <a:r>
              <a:rPr lang="ru-RU" sz="2400" b="1" i="1" dirty="0">
                <a:solidFill>
                  <a:srgbClr val="810000"/>
                </a:solidFill>
                <a:latin typeface="Arial,BoldItalic"/>
              </a:rPr>
              <a:t>Результатом оценки является итоговая величина</a:t>
            </a:r>
            <a:br>
              <a:rPr lang="ru-RU" sz="2400" b="1" i="1" dirty="0">
                <a:solidFill>
                  <a:srgbClr val="810000"/>
                </a:solidFill>
                <a:latin typeface="Arial,BoldItalic"/>
              </a:rPr>
            </a:br>
            <a:r>
              <a:rPr lang="ru-RU" sz="2400" b="1" i="1" dirty="0">
                <a:solidFill>
                  <a:srgbClr val="810000"/>
                </a:solidFill>
                <a:latin typeface="Arial,BoldItalic"/>
              </a:rPr>
              <a:t>стоимости объекта оценки</a:t>
            </a:r>
            <a:r>
              <a:rPr lang="ru-RU" sz="2400" dirty="0">
                <a:solidFill>
                  <a:srgbClr val="810000"/>
                </a:solidFill>
                <a:latin typeface="Arial" panose="020B0604020202020204" pitchFamily="34" charset="0"/>
              </a:rPr>
              <a:t>. Результат оценки может</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использоваться при определении сторонами цены для </a:t>
            </a:r>
            <a:r>
              <a:rPr lang="ru-RU" sz="2400" dirty="0" smtClean="0">
                <a:solidFill>
                  <a:srgbClr val="810000"/>
                </a:solidFill>
                <a:latin typeface="Arial" panose="020B0604020202020204" pitchFamily="34" charset="0"/>
              </a:rPr>
              <a:t>совершения сделки </a:t>
            </a:r>
            <a:r>
              <a:rPr lang="ru-RU" sz="2400" dirty="0">
                <a:solidFill>
                  <a:srgbClr val="810000"/>
                </a:solidFill>
                <a:latin typeface="Arial" panose="020B0604020202020204" pitchFamily="34" charset="0"/>
              </a:rPr>
              <a:t>или иных действий с объектом оценки, в том числе </a:t>
            </a:r>
            <a:r>
              <a:rPr lang="ru-RU" sz="2400" dirty="0" smtClean="0">
                <a:solidFill>
                  <a:srgbClr val="810000"/>
                </a:solidFill>
                <a:latin typeface="Arial" panose="020B0604020202020204" pitchFamily="34" charset="0"/>
              </a:rPr>
              <a:t>при совершении </a:t>
            </a:r>
            <a:r>
              <a:rPr lang="ru-RU" sz="2400" dirty="0">
                <a:solidFill>
                  <a:srgbClr val="810000"/>
                </a:solidFill>
                <a:latin typeface="Arial" panose="020B0604020202020204" pitchFamily="34" charset="0"/>
              </a:rPr>
              <a:t>сделок купли-продажи, передаче в аренду или </a:t>
            </a:r>
            <a:r>
              <a:rPr lang="ru-RU" sz="2400" dirty="0" smtClean="0">
                <a:solidFill>
                  <a:srgbClr val="810000"/>
                </a:solidFill>
                <a:latin typeface="Arial" panose="020B0604020202020204" pitchFamily="34" charset="0"/>
              </a:rPr>
              <a:t>залог, страховании</a:t>
            </a:r>
            <a:r>
              <a:rPr lang="ru-RU" sz="2400" dirty="0">
                <a:solidFill>
                  <a:srgbClr val="810000"/>
                </a:solidFill>
                <a:latin typeface="Arial" panose="020B0604020202020204" pitchFamily="34" charset="0"/>
              </a:rPr>
              <a:t>, кредитовании, внесении в уставный (</a:t>
            </a:r>
            <a:r>
              <a:rPr lang="ru-RU" sz="2400" dirty="0" smtClean="0">
                <a:solidFill>
                  <a:srgbClr val="810000"/>
                </a:solidFill>
                <a:latin typeface="Arial" panose="020B0604020202020204" pitchFamily="34" charset="0"/>
              </a:rPr>
              <a:t>складочный) капитал</a:t>
            </a:r>
            <a:r>
              <a:rPr lang="ru-RU" sz="2400" dirty="0">
                <a:solidFill>
                  <a:srgbClr val="810000"/>
                </a:solidFill>
                <a:latin typeface="Arial" panose="020B0604020202020204" pitchFamily="34" charset="0"/>
              </a:rPr>
              <a:t>, для целей налогообложения, при составлении </a:t>
            </a:r>
            <a:r>
              <a:rPr lang="ru-RU" sz="2400" dirty="0" smtClean="0">
                <a:solidFill>
                  <a:srgbClr val="810000"/>
                </a:solidFill>
                <a:latin typeface="Arial" panose="020B0604020202020204" pitchFamily="34" charset="0"/>
              </a:rPr>
              <a:t>финансовой (бухгалтерской</a:t>
            </a:r>
            <a:r>
              <a:rPr lang="ru-RU" sz="2400" dirty="0">
                <a:solidFill>
                  <a:srgbClr val="810000"/>
                </a:solidFill>
                <a:latin typeface="Arial" panose="020B0604020202020204" pitchFamily="34" charset="0"/>
              </a:rPr>
              <a:t>) отчетности, реорганизации юридических лиц 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приватизации имущества, разрешении имущественных споров и в </a:t>
            </a:r>
            <a:r>
              <a:rPr lang="ru-RU" sz="2400" dirty="0" smtClean="0">
                <a:solidFill>
                  <a:srgbClr val="810000"/>
                </a:solidFill>
                <a:latin typeface="Arial" panose="020B0604020202020204" pitchFamily="34" charset="0"/>
              </a:rPr>
              <a:t>иных случаях</a:t>
            </a:r>
            <a:r>
              <a:rPr lang="ru-RU" sz="2400" dirty="0">
                <a:solidFill>
                  <a:srgbClr val="810000"/>
                </a:solidFill>
                <a:latin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43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2223" y="152400"/>
            <a:ext cx="11465168" cy="5702300"/>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Вопрос 1</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Основанием для проведения оценки является:</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 Договор на проведение оценки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II. Изъятие для государственных (муниципальных нужд)</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III. Определение суда, арбитражного суда, третейского суда</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IV. Продажа или иное отчуждение объектов оценки, принадлежащих</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Российской Федерации, субъектам Российской Федерации или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муниципальным </a:t>
            </a:r>
            <a:r>
              <a:rPr lang="ru-RU" sz="2400" dirty="0" smtClean="0">
                <a:solidFill>
                  <a:schemeClr val="accent4">
                    <a:lumMod val="75000"/>
                  </a:schemeClr>
                </a:solidFill>
                <a:latin typeface="Arial" panose="020B0604020202020204" pitchFamily="34" charset="0"/>
                <a:cs typeface="Arial" panose="020B0604020202020204" pitchFamily="34" charset="0"/>
              </a:rPr>
              <a:t>образованиям</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Варианты ответов: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1) только </a:t>
            </a:r>
            <a:r>
              <a:rPr lang="en-US" sz="2400" dirty="0">
                <a:solidFill>
                  <a:schemeClr val="accent4">
                    <a:lumMod val="75000"/>
                  </a:schemeClr>
                </a:solidFill>
                <a:latin typeface="Arial" panose="020B0604020202020204" pitchFamily="34" charset="0"/>
                <a:cs typeface="Arial" panose="020B0604020202020204" pitchFamily="34" charset="0"/>
              </a:rPr>
              <a:t>I</a:t>
            </a:r>
            <a:br>
              <a:rPr lang="en-US" sz="2400" dirty="0">
                <a:solidFill>
                  <a:schemeClr val="accent4">
                    <a:lumMod val="75000"/>
                  </a:schemeClr>
                </a:solidFill>
                <a:latin typeface="Arial" panose="020B0604020202020204" pitchFamily="34" charset="0"/>
                <a:cs typeface="Arial" panose="020B0604020202020204" pitchFamily="34" charset="0"/>
              </a:rPr>
            </a:br>
            <a:r>
              <a:rPr lang="en-US" sz="2400" dirty="0">
                <a:solidFill>
                  <a:schemeClr val="accent4">
                    <a:lumMod val="75000"/>
                  </a:schemeClr>
                </a:solidFill>
                <a:latin typeface="Arial" panose="020B0604020202020204" pitchFamily="34" charset="0"/>
                <a:cs typeface="Arial" panose="020B0604020202020204" pitchFamily="34" charset="0"/>
              </a:rPr>
              <a:t>2) I </a:t>
            </a:r>
            <a:r>
              <a:rPr lang="ru-RU" sz="2400" dirty="0">
                <a:solidFill>
                  <a:schemeClr val="accent4">
                    <a:lumMod val="75000"/>
                  </a:schemeClr>
                </a:solidFill>
                <a:latin typeface="Arial" panose="020B0604020202020204" pitchFamily="34" charset="0"/>
                <a:cs typeface="Arial" panose="020B0604020202020204" pitchFamily="34" charset="0"/>
              </a:rPr>
              <a:t>и </a:t>
            </a:r>
            <a:r>
              <a:rPr lang="en-US" sz="2400" dirty="0">
                <a:solidFill>
                  <a:schemeClr val="accent4">
                    <a:lumMod val="75000"/>
                  </a:schemeClr>
                </a:solidFill>
                <a:latin typeface="Arial" panose="020B0604020202020204" pitchFamily="34" charset="0"/>
                <a:cs typeface="Arial" panose="020B0604020202020204" pitchFamily="34" charset="0"/>
              </a:rPr>
              <a:t>III</a:t>
            </a:r>
            <a:br>
              <a:rPr lang="en-US" sz="2400" dirty="0">
                <a:solidFill>
                  <a:schemeClr val="accent4">
                    <a:lumMod val="75000"/>
                  </a:schemeClr>
                </a:solidFill>
                <a:latin typeface="Arial" panose="020B0604020202020204" pitchFamily="34" charset="0"/>
                <a:cs typeface="Arial" panose="020B0604020202020204" pitchFamily="34" charset="0"/>
              </a:rPr>
            </a:br>
            <a:r>
              <a:rPr lang="en-US" sz="2400" dirty="0">
                <a:solidFill>
                  <a:schemeClr val="accent4">
                    <a:lumMod val="75000"/>
                  </a:schemeClr>
                </a:solidFill>
                <a:latin typeface="Arial" panose="020B0604020202020204" pitchFamily="34" charset="0"/>
                <a:cs typeface="Arial" panose="020B0604020202020204" pitchFamily="34" charset="0"/>
              </a:rPr>
              <a:t>2) I, II, IV</a:t>
            </a:r>
            <a:br>
              <a:rPr lang="en-US"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3) все перечисленное</a:t>
            </a:r>
          </a:p>
        </p:txBody>
      </p:sp>
    </p:spTree>
    <p:extLst>
      <p:ext uri="{BB962C8B-B14F-4D97-AF65-F5344CB8AC3E}">
        <p14:creationId xmlns:p14="http://schemas.microsoft.com/office/powerpoint/2010/main" val="976062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63770" y="381000"/>
            <a:ext cx="11723077" cy="3838330"/>
          </a:xfrm>
        </p:spPr>
        <p:txBody>
          <a:bodyPr/>
          <a:lstStyle/>
          <a:p>
            <a:pPr algn="l"/>
            <a:r>
              <a:rPr lang="ru-RU" sz="2400" dirty="0">
                <a:solidFill>
                  <a:srgbClr val="810000"/>
                </a:solidFill>
                <a:latin typeface="Arial" panose="020B0604020202020204" pitchFamily="34" charset="0"/>
              </a:rPr>
              <a:t>Вопрос 10</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Какие походы к оценке в соответствии с федеральным стандартом</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оценки используется при определении инвестиционной стоимости</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1) доходный</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2) доходный и затратный</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доходный и сравнительный</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сравнительный, доходный, затратный</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952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12970" y="444500"/>
            <a:ext cx="11723077" cy="4943230"/>
          </a:xfrm>
        </p:spPr>
        <p:txBody>
          <a:bodyPr/>
          <a:lstStyle/>
          <a:p>
            <a:pPr algn="l"/>
            <a:r>
              <a:rPr lang="ru-RU" sz="2400" dirty="0">
                <a:solidFill>
                  <a:srgbClr val="810000"/>
                </a:solidFill>
                <a:latin typeface="Arial" panose="020B0604020202020204" pitchFamily="34" charset="0"/>
              </a:rPr>
              <a:t>Ответ на вопрос 10 (Вариант 1</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Раздел IV П.9 ФСО 13 «ОПРЕДЕЛЕНИЕ ИНВЕСТИЦИОННОЙ</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СТОИМОСТИ</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smtClean="0">
                <a:solidFill>
                  <a:srgbClr val="810000"/>
                </a:solidFill>
                <a:latin typeface="Arial" panose="020B0604020202020204" pitchFamily="34" charset="0"/>
              </a:rPr>
              <a:t>               Раздел </a:t>
            </a:r>
            <a:r>
              <a:rPr lang="ru-RU" sz="2400" dirty="0">
                <a:solidFill>
                  <a:srgbClr val="810000"/>
                </a:solidFill>
                <a:latin typeface="Arial" panose="020B0604020202020204" pitchFamily="34" charset="0"/>
              </a:rPr>
              <a:t>IV. Применяемые подходы и </a:t>
            </a:r>
            <a:r>
              <a:rPr lang="ru-RU" sz="2400" dirty="0" smtClean="0">
                <a:solidFill>
                  <a:srgbClr val="810000"/>
                </a:solidFill>
                <a:latin typeface="Arial" panose="020B0604020202020204" pitchFamily="34" charset="0"/>
              </a:rPr>
              <a:t>методы</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«9. </a:t>
            </a:r>
            <a:r>
              <a:rPr lang="ru-RU" sz="2400" b="1" dirty="0">
                <a:solidFill>
                  <a:srgbClr val="810000"/>
                </a:solidFill>
                <a:latin typeface="Arial,Bold"/>
              </a:rPr>
              <a:t>При определении инвестиционной стоимости объекта </a:t>
            </a:r>
            <a:r>
              <a:rPr lang="ru-RU" sz="2400" b="1" dirty="0" smtClean="0">
                <a:solidFill>
                  <a:srgbClr val="810000"/>
                </a:solidFill>
                <a:latin typeface="Arial,Bold"/>
              </a:rPr>
              <a:t>оценки применяется </a:t>
            </a:r>
            <a:r>
              <a:rPr lang="ru-RU" sz="2400" b="1" dirty="0">
                <a:solidFill>
                  <a:srgbClr val="810000"/>
                </a:solidFill>
                <a:latin typeface="Arial,Bold"/>
              </a:rPr>
              <a:t>методология доходного подхода </a:t>
            </a:r>
            <a:r>
              <a:rPr lang="ru-RU" sz="2400" dirty="0">
                <a:solidFill>
                  <a:srgbClr val="810000"/>
                </a:solidFill>
                <a:latin typeface="Arial" panose="020B0604020202020204" pitchFamily="34" charset="0"/>
              </a:rPr>
              <a:t>с учетом </a:t>
            </a:r>
            <a:r>
              <a:rPr lang="ru-RU" sz="2400" dirty="0" smtClean="0">
                <a:solidFill>
                  <a:srgbClr val="810000"/>
                </a:solidFill>
                <a:latin typeface="Arial" panose="020B0604020202020204" pitchFamily="34" charset="0"/>
              </a:rPr>
              <a:t>положений, содержащихся </a:t>
            </a:r>
            <a:r>
              <a:rPr lang="ru-RU" sz="2400" dirty="0">
                <a:solidFill>
                  <a:srgbClr val="810000"/>
                </a:solidFill>
                <a:latin typeface="Arial" panose="020B0604020202020204" pitchFamily="34" charset="0"/>
              </a:rPr>
              <a:t>в федеральных стандартах оценки, </a:t>
            </a:r>
            <a:r>
              <a:rPr lang="ru-RU" sz="2400" dirty="0" smtClean="0">
                <a:solidFill>
                  <a:srgbClr val="810000"/>
                </a:solidFill>
                <a:latin typeface="Arial" panose="020B0604020202020204" pitchFamily="34" charset="0"/>
              </a:rPr>
              <a:t>устанавливающих требования </a:t>
            </a:r>
            <a:r>
              <a:rPr lang="ru-RU" sz="2400" dirty="0">
                <a:solidFill>
                  <a:srgbClr val="810000"/>
                </a:solidFill>
                <a:latin typeface="Arial" panose="020B0604020202020204" pitchFamily="34" charset="0"/>
              </a:rPr>
              <a:t>к проведению оценки отдельных видов объектов оценки, </a:t>
            </a:r>
            <a:r>
              <a:rPr lang="ru-RU" sz="2400" dirty="0" smtClean="0">
                <a:solidFill>
                  <a:srgbClr val="810000"/>
                </a:solidFill>
                <a:latin typeface="Arial" panose="020B0604020202020204" pitchFamily="34" charset="0"/>
              </a:rPr>
              <a:t>и задания </a:t>
            </a:r>
            <a:r>
              <a:rPr lang="ru-RU" sz="2400" dirty="0">
                <a:solidFill>
                  <a:srgbClr val="810000"/>
                </a:solidFill>
                <a:latin typeface="Arial" panose="020B0604020202020204" pitchFamily="34" charset="0"/>
              </a:rPr>
              <a:t>на оценку. При определении потока доходов </a:t>
            </a:r>
            <a:r>
              <a:rPr lang="ru-RU" sz="2400" dirty="0" smtClean="0">
                <a:solidFill>
                  <a:srgbClr val="810000"/>
                </a:solidFill>
                <a:latin typeface="Arial" panose="020B0604020202020204" pitchFamily="34" charset="0"/>
              </a:rPr>
              <a:t>необходимо учитывать </a:t>
            </a:r>
            <a:r>
              <a:rPr lang="ru-RU" sz="2400" dirty="0">
                <a:solidFill>
                  <a:srgbClr val="810000"/>
                </a:solidFill>
                <a:latin typeface="Arial" panose="020B0604020202020204" pitchFamily="34" charset="0"/>
              </a:rPr>
              <a:t>конкретные инвестиционные цели использования </a:t>
            </a:r>
            <a:r>
              <a:rPr lang="ru-RU" sz="2400" dirty="0" smtClean="0">
                <a:solidFill>
                  <a:srgbClr val="810000"/>
                </a:solidFill>
                <a:latin typeface="Arial" panose="020B0604020202020204" pitchFamily="34" charset="0"/>
              </a:rPr>
              <a:t>объекта оценки</a:t>
            </a:r>
            <a:r>
              <a:rPr lang="ru-RU" sz="2400" dirty="0">
                <a:solidFill>
                  <a:srgbClr val="810000"/>
                </a:solidFill>
                <a:latin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799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62170" y="495300"/>
            <a:ext cx="11723077" cy="6124331"/>
          </a:xfrm>
        </p:spPr>
        <p:txBody>
          <a:bodyPr/>
          <a:lstStyle/>
          <a:p>
            <a:pPr algn="l"/>
            <a:r>
              <a:rPr lang="ru-RU" sz="2000" dirty="0">
                <a:solidFill>
                  <a:srgbClr val="810000"/>
                </a:solidFill>
                <a:latin typeface="Arial" panose="020B0604020202020204" pitchFamily="34" charset="0"/>
              </a:rPr>
              <a:t>Вопрос 11</a:t>
            </a:r>
            <a:r>
              <a:rPr lang="ru-RU" sz="2000" dirty="0" smtClean="0">
                <a:solidFill>
                  <a:srgbClr val="810000"/>
                </a:solidFill>
                <a:latin typeface="Arial" panose="020B0604020202020204" pitchFamily="34" charset="0"/>
              </a:rPr>
              <a:t>.</a:t>
            </a:r>
            <a:br>
              <a:rPr lang="ru-RU" sz="2000" dirty="0" smtClean="0">
                <a:solidFill>
                  <a:srgbClr val="810000"/>
                </a:solidFill>
                <a:latin typeface="Arial" panose="020B0604020202020204" pitchFamily="34" charset="0"/>
              </a:rPr>
            </a:br>
            <a:r>
              <a:rPr lang="ru-RU" sz="2000" dirty="0">
                <a:solidFill>
                  <a:srgbClr val="810000"/>
                </a:solidFill>
                <a:latin typeface="Arial" panose="020B0604020202020204" pitchFamily="34" charset="0"/>
              </a:rPr>
              <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В соответствии с федеральным стандартом оценки задание на оценку</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объекта оценки (машины или оборудование) должно содержать</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следующую дополнительную информацию:</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I. Состав оцениваемой группы машин и оборудования с указанием</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сведений по каждой машине и единице оборудования, достаточных для</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их идентификации</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II. Допущение об оценке машин и оборудования как единого целого при</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условии прекращения их использования в составе действующего</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имущественного комплекса</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III. Информацию по учету нематериальных активов, необходимых для</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эксплуатации машин и оборудования (при наличии таких активов)</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IV. Допущение об оценке машин и оборудования при условии</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перемещения с их текущего местоположения как отдельных </a:t>
            </a:r>
            <a:r>
              <a:rPr lang="ru-RU" sz="2000" dirty="0" smtClean="0">
                <a:solidFill>
                  <a:srgbClr val="810000"/>
                </a:solidFill>
                <a:latin typeface="Arial" panose="020B0604020202020204" pitchFamily="34" charset="0"/>
              </a:rPr>
              <a:t>объектов</a:t>
            </a:r>
            <a:br>
              <a:rPr lang="ru-RU" sz="2000" dirty="0" smtClean="0">
                <a:solidFill>
                  <a:srgbClr val="810000"/>
                </a:solidFill>
                <a:latin typeface="Arial" panose="020B0604020202020204" pitchFamily="34" charset="0"/>
              </a:rPr>
            </a:br>
            <a:r>
              <a:rPr lang="ru-RU" sz="2000" dirty="0">
                <a:solidFill>
                  <a:srgbClr val="810000"/>
                </a:solidFill>
                <a:latin typeface="Arial" panose="020B0604020202020204" pitchFamily="34" charset="0"/>
              </a:rPr>
              <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Варианты ответов:</a:t>
            </a:r>
            <a:br>
              <a:rPr lang="ru-RU" sz="2000" dirty="0">
                <a:solidFill>
                  <a:srgbClr val="810000"/>
                </a:solidFill>
                <a:latin typeface="Arial" panose="020B0604020202020204" pitchFamily="34" charset="0"/>
              </a:rPr>
            </a:br>
            <a:r>
              <a:rPr lang="en-US" sz="2000" dirty="0">
                <a:solidFill>
                  <a:srgbClr val="810000"/>
                </a:solidFill>
                <a:latin typeface="Arial" panose="020B0604020202020204" pitchFamily="34" charset="0"/>
              </a:rPr>
              <a:t>1) I, III</a:t>
            </a:r>
            <a:br>
              <a:rPr lang="en-US" sz="2000" dirty="0">
                <a:solidFill>
                  <a:srgbClr val="810000"/>
                </a:solidFill>
                <a:latin typeface="Arial" panose="020B0604020202020204" pitchFamily="34" charset="0"/>
              </a:rPr>
            </a:br>
            <a:r>
              <a:rPr lang="en-US" sz="2000" dirty="0">
                <a:solidFill>
                  <a:srgbClr val="810000"/>
                </a:solidFill>
                <a:latin typeface="Arial" panose="020B0604020202020204" pitchFamily="34" charset="0"/>
              </a:rPr>
              <a:t>2) II, III</a:t>
            </a:r>
            <a:br>
              <a:rPr lang="en-US" sz="2000" dirty="0">
                <a:solidFill>
                  <a:srgbClr val="810000"/>
                </a:solidFill>
                <a:latin typeface="Arial" panose="020B0604020202020204" pitchFamily="34" charset="0"/>
              </a:rPr>
            </a:br>
            <a:r>
              <a:rPr lang="en-US" sz="2000" dirty="0">
                <a:solidFill>
                  <a:srgbClr val="810000"/>
                </a:solidFill>
                <a:latin typeface="Arial" panose="020B0604020202020204" pitchFamily="34" charset="0"/>
              </a:rPr>
              <a:t>3) I, IV</a:t>
            </a:r>
            <a:br>
              <a:rPr lang="en-US"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4) все перечисленное</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729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65723" y="406400"/>
            <a:ext cx="11723077" cy="3749430"/>
          </a:xfrm>
        </p:spPr>
        <p:txBody>
          <a:bodyPr/>
          <a:lstStyle/>
          <a:p>
            <a:pPr algn="l"/>
            <a:r>
              <a:rPr lang="ru-RU" sz="2400" dirty="0">
                <a:solidFill>
                  <a:srgbClr val="810000"/>
                </a:solidFill>
                <a:latin typeface="Arial" panose="020B0604020202020204" pitchFamily="34" charset="0"/>
              </a:rPr>
              <a:t>Ответ на вопрос 11 (Вариант 1</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Раздел III. П.6. ФСО 10 «Оценка стоимости машин и </a:t>
            </a:r>
            <a:r>
              <a:rPr lang="ru-RU" sz="2400" dirty="0" smtClean="0">
                <a:solidFill>
                  <a:srgbClr val="810000"/>
                </a:solidFill>
                <a:latin typeface="Arial" panose="020B0604020202020204" pitchFamily="34" charset="0"/>
              </a:rPr>
              <a:t>оборудования»</a:t>
            </a: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6. Задание на оценку объекта оценки </a:t>
            </a:r>
            <a:r>
              <a:rPr lang="ru-RU" sz="2400" b="1" i="1" dirty="0">
                <a:solidFill>
                  <a:srgbClr val="810000"/>
                </a:solidFill>
                <a:latin typeface="Arial,BoldItalic"/>
              </a:rPr>
              <a:t>должно </a:t>
            </a:r>
            <a:r>
              <a:rPr lang="ru-RU" sz="2400" dirty="0">
                <a:solidFill>
                  <a:srgbClr val="810000"/>
                </a:solidFill>
                <a:latin typeface="Arial" panose="020B0604020202020204" pitchFamily="34" charset="0"/>
              </a:rPr>
              <a:t>содержать </a:t>
            </a:r>
            <a:r>
              <a:rPr lang="ru-RU" sz="2400" dirty="0" smtClean="0">
                <a:solidFill>
                  <a:srgbClr val="810000"/>
                </a:solidFill>
                <a:latin typeface="Arial" panose="020B0604020202020204" pitchFamily="34" charset="0"/>
              </a:rPr>
              <a:t>следующую дополнительную </a:t>
            </a:r>
            <a:r>
              <a:rPr lang="ru-RU" sz="2400" dirty="0">
                <a:solidFill>
                  <a:srgbClr val="810000"/>
                </a:solidFill>
                <a:latin typeface="Arial" panose="020B0604020202020204" pitchFamily="34" charset="0"/>
              </a:rPr>
              <a:t>к указанной в ФСО N 1 информацию об </a:t>
            </a:r>
            <a:r>
              <a:rPr lang="ru-RU" sz="2400" dirty="0" smtClean="0">
                <a:solidFill>
                  <a:srgbClr val="810000"/>
                </a:solidFill>
                <a:latin typeface="Arial" panose="020B0604020202020204" pitchFamily="34" charset="0"/>
              </a:rPr>
              <a:t>объекте оценки</a:t>
            </a:r>
            <a:r>
              <a:rPr lang="ru-RU" sz="2400" dirty="0">
                <a:solidFill>
                  <a:srgbClr val="810000"/>
                </a:solidFill>
                <a:latin typeface="Arial" panose="020B0604020202020204" pitchFamily="34" charset="0"/>
              </a:rPr>
              <a:t>:</a:t>
            </a:r>
            <a:br>
              <a:rPr lang="ru-RU" sz="2400" dirty="0">
                <a:solidFill>
                  <a:srgbClr val="810000"/>
                </a:solidFill>
                <a:latin typeface="Arial" panose="020B0604020202020204" pitchFamily="34" charset="0"/>
              </a:rPr>
            </a:br>
            <a:r>
              <a:rPr lang="ru-RU" sz="2400" dirty="0">
                <a:solidFill>
                  <a:srgbClr val="810000"/>
                </a:solidFill>
              </a:rPr>
              <a:t></a:t>
            </a:r>
            <a:r>
              <a:rPr lang="ru-RU" sz="2400" dirty="0">
                <a:solidFill>
                  <a:srgbClr val="810000"/>
                </a:solidFill>
                <a:latin typeface="Arial" panose="020B0604020202020204" pitchFamily="34" charset="0"/>
              </a:rPr>
              <a:t>состав оцениваемой группы машин и оборудования с указанием</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сведений по каждой машине и единице оборудования, достаточных </a:t>
            </a:r>
            <a:r>
              <a:rPr lang="ru-RU" sz="2400" dirty="0" smtClean="0">
                <a:solidFill>
                  <a:srgbClr val="810000"/>
                </a:solidFill>
                <a:latin typeface="Arial" panose="020B0604020202020204" pitchFamily="34" charset="0"/>
              </a:rPr>
              <a:t>для их </a:t>
            </a:r>
            <a:r>
              <a:rPr lang="ru-RU" sz="2400" dirty="0">
                <a:solidFill>
                  <a:srgbClr val="810000"/>
                </a:solidFill>
                <a:latin typeface="Arial" panose="020B0604020202020204" pitchFamily="34" charset="0"/>
              </a:rPr>
              <a:t>идентификации;</a:t>
            </a:r>
            <a:br>
              <a:rPr lang="ru-RU" sz="2400" dirty="0">
                <a:solidFill>
                  <a:srgbClr val="810000"/>
                </a:solidFill>
                <a:latin typeface="Arial" panose="020B0604020202020204" pitchFamily="34" charset="0"/>
              </a:rPr>
            </a:br>
            <a:r>
              <a:rPr lang="ru-RU" sz="2400" dirty="0">
                <a:solidFill>
                  <a:srgbClr val="810000"/>
                </a:solidFill>
              </a:rPr>
              <a:t></a:t>
            </a:r>
            <a:r>
              <a:rPr lang="ru-RU" sz="2400" dirty="0">
                <a:solidFill>
                  <a:srgbClr val="810000"/>
                </a:solidFill>
                <a:latin typeface="Arial" panose="020B0604020202020204" pitchFamily="34" charset="0"/>
              </a:rPr>
              <a:t>информацию по учету нематериальных активов, необходимых для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эксплуатации машин и оборудования (при наличии таких активов).</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42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38370" y="520700"/>
            <a:ext cx="11723077" cy="4041530"/>
          </a:xfrm>
        </p:spPr>
        <p:txBody>
          <a:bodyPr/>
          <a:lstStyle/>
          <a:p>
            <a:pPr algn="l"/>
            <a:r>
              <a:rPr lang="ru-RU" sz="2400" dirty="0">
                <a:solidFill>
                  <a:srgbClr val="810000"/>
                </a:solidFill>
                <a:latin typeface="Arial" panose="020B0604020202020204" pitchFamily="34" charset="0"/>
              </a:rPr>
              <a:t>Вопрос 12</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Что относится к движимому имуществу</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r>
              <a:rPr lang="ru-RU" sz="2400" dirty="0" smtClean="0">
                <a:solidFill>
                  <a:srgbClr val="810000"/>
                </a:solidFill>
                <a:latin typeface="Arial" panose="020B0604020202020204" pitchFamily="34" charset="0"/>
              </a:rPr>
              <a:t>:</a:t>
            </a: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1) деньги, ценные бумаги, иное имущество за исключением </a:t>
            </a:r>
            <a:r>
              <a:rPr lang="ru-RU" sz="2400" dirty="0" smtClean="0">
                <a:solidFill>
                  <a:srgbClr val="810000"/>
                </a:solidFill>
                <a:latin typeface="Arial" panose="020B0604020202020204" pitchFamily="34" charset="0"/>
              </a:rPr>
              <a:t>земельных участков </a:t>
            </a:r>
            <a:r>
              <a:rPr lang="ru-RU" sz="2400" dirty="0">
                <a:solidFill>
                  <a:srgbClr val="810000"/>
                </a:solidFill>
                <a:latin typeface="Arial" panose="020B0604020202020204" pitchFamily="34" charset="0"/>
              </a:rPr>
              <a:t>и объектов капитального строительства</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2) имущество, которое прочно не связано с землей</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вещи, не относящиеся к недвижимости, включая деньги и </a:t>
            </a:r>
            <a:r>
              <a:rPr lang="ru-RU" sz="2400" dirty="0" smtClean="0">
                <a:solidFill>
                  <a:srgbClr val="810000"/>
                </a:solidFill>
                <a:latin typeface="Arial" panose="020B0604020202020204" pitchFamily="34" charset="0"/>
              </a:rPr>
              <a:t>ценные бумаги</a:t>
            </a: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объекты, перемещение которых невозможно без </a:t>
            </a:r>
            <a:r>
              <a:rPr lang="ru-RU" sz="2400" dirty="0" smtClean="0">
                <a:solidFill>
                  <a:srgbClr val="810000"/>
                </a:solidFill>
                <a:latin typeface="Arial" panose="020B0604020202020204" pitchFamily="34" charset="0"/>
              </a:rPr>
              <a:t>несоразмерного ущерба </a:t>
            </a:r>
            <a:r>
              <a:rPr lang="ru-RU" sz="2400" dirty="0">
                <a:solidFill>
                  <a:srgbClr val="810000"/>
                </a:solidFill>
                <a:latin typeface="Arial" panose="020B0604020202020204" pitchFamily="34" charset="0"/>
              </a:rPr>
              <a:t>их назначению</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475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01870" y="431800"/>
            <a:ext cx="11723077" cy="3038230"/>
          </a:xfrm>
        </p:spPr>
        <p:txBody>
          <a:bodyPr/>
          <a:lstStyle/>
          <a:p>
            <a:pPr algn="l"/>
            <a:r>
              <a:rPr lang="ru-RU" sz="2400" dirty="0">
                <a:solidFill>
                  <a:srgbClr val="810000"/>
                </a:solidFill>
                <a:latin typeface="Arial" panose="020B0604020202020204" pitchFamily="34" charset="0"/>
              </a:rPr>
              <a:t>Ответ на вопрос 12 (Вариант 3</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П.2 Ст. 130 «Недвижимые и движимые вещи» ГК </a:t>
            </a:r>
            <a:r>
              <a:rPr lang="ru-RU" sz="2400" dirty="0" smtClean="0">
                <a:solidFill>
                  <a:srgbClr val="810000"/>
                </a:solidFill>
                <a:latin typeface="Arial" panose="020B0604020202020204" pitchFamily="34" charset="0"/>
              </a:rPr>
              <a:t>РФ</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 2. </a:t>
            </a:r>
            <a:r>
              <a:rPr lang="ru-RU" sz="2400" b="1" i="1" dirty="0">
                <a:solidFill>
                  <a:srgbClr val="810000"/>
                </a:solidFill>
                <a:latin typeface="Arial,BoldItalic"/>
              </a:rPr>
              <a:t>Вещи, не относящиеся к недвижимости, включая деньги и</a:t>
            </a:r>
            <a:br>
              <a:rPr lang="ru-RU" sz="2400" b="1" i="1" dirty="0">
                <a:solidFill>
                  <a:srgbClr val="810000"/>
                </a:solidFill>
                <a:latin typeface="Arial,BoldItalic"/>
              </a:rPr>
            </a:br>
            <a:r>
              <a:rPr lang="ru-RU" sz="2400" b="1" i="1" dirty="0">
                <a:solidFill>
                  <a:srgbClr val="810000"/>
                </a:solidFill>
                <a:latin typeface="Arial,BoldItalic"/>
              </a:rPr>
              <a:t>ценные бумаги, признаются движимым имуществом</a:t>
            </a:r>
            <a:r>
              <a:rPr lang="ru-RU" sz="2400" dirty="0">
                <a:solidFill>
                  <a:srgbClr val="810000"/>
                </a:solidFill>
                <a:latin typeface="Arial" panose="020B0604020202020204" pitchFamily="34" charset="0"/>
              </a:rPr>
              <a:t>. Регистрация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прав на движимые вещи не требуется, кроме случаев, указанных 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законе.»</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742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25670" y="342900"/>
            <a:ext cx="11723077" cy="5171830"/>
          </a:xfrm>
        </p:spPr>
        <p:txBody>
          <a:bodyPr/>
          <a:lstStyle/>
          <a:p>
            <a:pPr algn="l"/>
            <a:r>
              <a:rPr lang="ru-RU" sz="2800" dirty="0">
                <a:solidFill>
                  <a:srgbClr val="810000"/>
                </a:solidFill>
                <a:latin typeface="Arial" panose="020B0604020202020204" pitchFamily="34" charset="0"/>
              </a:rPr>
              <a:t>Вопрос 13</a:t>
            </a:r>
            <a:r>
              <a:rPr lang="ru-RU" sz="2800" dirty="0" smtClean="0">
                <a:solidFill>
                  <a:srgbClr val="810000"/>
                </a:solidFill>
                <a:latin typeface="Arial" panose="020B0604020202020204" pitchFamily="34" charset="0"/>
              </a:rPr>
              <a:t>.</a:t>
            </a:r>
            <a:br>
              <a:rPr lang="ru-RU" sz="2800" dirty="0" smtClean="0">
                <a:solidFill>
                  <a:srgbClr val="810000"/>
                </a:solidFill>
                <a:latin typeface="Arial" panose="020B0604020202020204" pitchFamily="34" charset="0"/>
              </a:rPr>
            </a:br>
            <a:r>
              <a:rPr lang="ru-RU" sz="2800" dirty="0">
                <a:solidFill>
                  <a:srgbClr val="810000"/>
                </a:solidFill>
                <a:latin typeface="Arial" panose="020B0604020202020204" pitchFamily="34" charset="0"/>
              </a:rPr>
              <a:t/>
            </a:r>
            <a:br>
              <a:rPr lang="ru-RU" sz="2800" dirty="0">
                <a:solidFill>
                  <a:srgbClr val="810000"/>
                </a:solidFill>
                <a:latin typeface="Arial" panose="020B0604020202020204" pitchFamily="34" charset="0"/>
              </a:rPr>
            </a:br>
            <a:r>
              <a:rPr lang="ru-RU" sz="2800" dirty="0">
                <a:solidFill>
                  <a:srgbClr val="810000"/>
                </a:solidFill>
                <a:latin typeface="Arial" panose="020B0604020202020204" pitchFamily="34" charset="0"/>
              </a:rPr>
              <a:t>Является ли переход права собственности на имущество к другому</a:t>
            </a:r>
            <a:br>
              <a:rPr lang="ru-RU" sz="2800" dirty="0">
                <a:solidFill>
                  <a:srgbClr val="810000"/>
                </a:solidFill>
                <a:latin typeface="Arial" panose="020B0604020202020204" pitchFamily="34" charset="0"/>
              </a:rPr>
            </a:br>
            <a:r>
              <a:rPr lang="ru-RU" sz="2800" dirty="0">
                <a:solidFill>
                  <a:srgbClr val="810000"/>
                </a:solidFill>
                <a:latin typeface="Arial" panose="020B0604020202020204" pitchFamily="34" charset="0"/>
              </a:rPr>
              <a:t>лицу основанием для прекращения иных вещных прав на это</a:t>
            </a:r>
            <a:br>
              <a:rPr lang="ru-RU" sz="2800" dirty="0">
                <a:solidFill>
                  <a:srgbClr val="810000"/>
                </a:solidFill>
                <a:latin typeface="Arial" panose="020B0604020202020204" pitchFamily="34" charset="0"/>
              </a:rPr>
            </a:br>
            <a:r>
              <a:rPr lang="ru-RU" sz="2800" dirty="0">
                <a:solidFill>
                  <a:srgbClr val="810000"/>
                </a:solidFill>
                <a:latin typeface="Arial" panose="020B0604020202020204" pitchFamily="34" charset="0"/>
              </a:rPr>
              <a:t>имущество</a:t>
            </a:r>
            <a:r>
              <a:rPr lang="ru-RU" sz="2800" dirty="0" smtClean="0">
                <a:solidFill>
                  <a:srgbClr val="810000"/>
                </a:solidFill>
                <a:latin typeface="Arial" panose="020B0604020202020204" pitchFamily="34" charset="0"/>
              </a:rPr>
              <a:t>?</a:t>
            </a:r>
            <a:br>
              <a:rPr lang="ru-RU" sz="2800" dirty="0" smtClean="0">
                <a:solidFill>
                  <a:srgbClr val="810000"/>
                </a:solidFill>
                <a:latin typeface="Arial" panose="020B0604020202020204" pitchFamily="34" charset="0"/>
              </a:rPr>
            </a:br>
            <a:r>
              <a:rPr lang="ru-RU" sz="2800" dirty="0">
                <a:solidFill>
                  <a:srgbClr val="810000"/>
                </a:solidFill>
                <a:latin typeface="Arial" panose="020B0604020202020204" pitchFamily="34" charset="0"/>
              </a:rPr>
              <a:t/>
            </a:r>
            <a:br>
              <a:rPr lang="ru-RU" sz="2800" dirty="0">
                <a:solidFill>
                  <a:srgbClr val="810000"/>
                </a:solidFill>
                <a:latin typeface="Arial" panose="020B0604020202020204" pitchFamily="34" charset="0"/>
              </a:rPr>
            </a:br>
            <a:r>
              <a:rPr lang="ru-RU" sz="2800" dirty="0">
                <a:solidFill>
                  <a:srgbClr val="810000"/>
                </a:solidFill>
                <a:latin typeface="Arial" panose="020B0604020202020204" pitchFamily="34" charset="0"/>
              </a:rPr>
              <a:t>Варианты ответов:</a:t>
            </a:r>
            <a:br>
              <a:rPr lang="ru-RU" sz="2800" dirty="0">
                <a:solidFill>
                  <a:srgbClr val="810000"/>
                </a:solidFill>
                <a:latin typeface="Arial" panose="020B0604020202020204" pitchFamily="34" charset="0"/>
              </a:rPr>
            </a:br>
            <a:r>
              <a:rPr lang="ru-RU" sz="2800" dirty="0">
                <a:solidFill>
                  <a:srgbClr val="810000"/>
                </a:solidFill>
                <a:latin typeface="Arial" panose="020B0604020202020204" pitchFamily="34" charset="0"/>
              </a:rPr>
              <a:t>1) нет, не является</a:t>
            </a:r>
            <a:br>
              <a:rPr lang="ru-RU" sz="2800" dirty="0">
                <a:solidFill>
                  <a:srgbClr val="810000"/>
                </a:solidFill>
                <a:latin typeface="Arial" panose="020B0604020202020204" pitchFamily="34" charset="0"/>
              </a:rPr>
            </a:br>
            <a:r>
              <a:rPr lang="ru-RU" sz="2800" dirty="0">
                <a:solidFill>
                  <a:srgbClr val="810000"/>
                </a:solidFill>
                <a:latin typeface="Arial" panose="020B0604020202020204" pitchFamily="34" charset="0"/>
              </a:rPr>
              <a:t>2) всегда является</a:t>
            </a:r>
            <a:br>
              <a:rPr lang="ru-RU" sz="2800" dirty="0">
                <a:solidFill>
                  <a:srgbClr val="810000"/>
                </a:solidFill>
                <a:latin typeface="Arial" panose="020B0604020202020204" pitchFamily="34" charset="0"/>
              </a:rPr>
            </a:br>
            <a:r>
              <a:rPr lang="ru-RU" sz="2800" dirty="0">
                <a:solidFill>
                  <a:srgbClr val="810000"/>
                </a:solidFill>
                <a:latin typeface="Arial" panose="020B0604020202020204" pitchFamily="34" charset="0"/>
              </a:rPr>
              <a:t>3) является если такое прекращение предусмотрено договором </a:t>
            </a:r>
            <a:r>
              <a:rPr lang="ru-RU" sz="2800" dirty="0" smtClean="0">
                <a:solidFill>
                  <a:srgbClr val="810000"/>
                </a:solidFill>
                <a:latin typeface="Arial" panose="020B0604020202020204" pitchFamily="34" charset="0"/>
              </a:rPr>
              <a:t>купли-продажи</a:t>
            </a:r>
            <a:r>
              <a:rPr lang="ru-RU" sz="2800" dirty="0">
                <a:solidFill>
                  <a:srgbClr val="810000"/>
                </a:solidFill>
                <a:latin typeface="Arial" panose="020B0604020202020204" pitchFamily="34" charset="0"/>
              </a:rPr>
              <a:t/>
            </a:r>
            <a:br>
              <a:rPr lang="ru-RU" sz="2800" dirty="0">
                <a:solidFill>
                  <a:srgbClr val="810000"/>
                </a:solidFill>
                <a:latin typeface="Arial" panose="020B0604020202020204" pitchFamily="34" charset="0"/>
              </a:rPr>
            </a:br>
            <a:r>
              <a:rPr lang="ru-RU" sz="2800" dirty="0">
                <a:solidFill>
                  <a:srgbClr val="810000"/>
                </a:solidFill>
                <a:latin typeface="Arial" panose="020B0604020202020204" pitchFamily="34" charset="0"/>
              </a:rPr>
              <a:t>4) является в случаях, предусмотренных законодательством</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84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38370" y="355600"/>
            <a:ext cx="11723077" cy="3089030"/>
          </a:xfrm>
        </p:spPr>
        <p:txBody>
          <a:bodyPr/>
          <a:lstStyle/>
          <a:p>
            <a:pPr algn="l"/>
            <a:r>
              <a:rPr lang="ru-RU" sz="2400" dirty="0">
                <a:solidFill>
                  <a:srgbClr val="810000"/>
                </a:solidFill>
                <a:latin typeface="Arial" panose="020B0604020202020204" pitchFamily="34" charset="0"/>
              </a:rPr>
              <a:t>Ответ на вопрос 13 (Вариант 1</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П.3 Ст. 216 «Вещные права лиц, не являющихся собственниками» ГК</a:t>
            </a:r>
            <a:br>
              <a:rPr lang="ru-RU" sz="2400" dirty="0">
                <a:solidFill>
                  <a:srgbClr val="810000"/>
                </a:solidFill>
                <a:latin typeface="Arial" panose="020B0604020202020204" pitchFamily="34" charset="0"/>
              </a:rPr>
            </a:br>
            <a:r>
              <a:rPr lang="ru-RU" sz="2400" dirty="0" smtClean="0">
                <a:solidFill>
                  <a:srgbClr val="810000"/>
                </a:solidFill>
                <a:latin typeface="Arial" panose="020B0604020202020204" pitchFamily="34" charset="0"/>
              </a:rPr>
              <a:t>РФ</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Переход права собственности на имущество к другому лицу </a:t>
            </a:r>
            <a:r>
              <a:rPr lang="ru-RU" sz="2400" b="1" i="1" dirty="0">
                <a:solidFill>
                  <a:srgbClr val="810000"/>
                </a:solidFill>
                <a:latin typeface="Arial,BoldItalic"/>
              </a:rPr>
              <a:t>не</a:t>
            </a:r>
            <a:br>
              <a:rPr lang="ru-RU" sz="2400" b="1" i="1" dirty="0">
                <a:solidFill>
                  <a:srgbClr val="810000"/>
                </a:solidFill>
                <a:latin typeface="Arial,BoldItalic"/>
              </a:rPr>
            </a:br>
            <a:r>
              <a:rPr lang="ru-RU" sz="2400" b="1" i="1" dirty="0">
                <a:solidFill>
                  <a:srgbClr val="810000"/>
                </a:solidFill>
                <a:latin typeface="Arial,BoldItalic"/>
              </a:rPr>
              <a:t>является основанием для прекращения иных вещных прав на</a:t>
            </a:r>
            <a:br>
              <a:rPr lang="ru-RU" sz="2400" b="1" i="1" dirty="0">
                <a:solidFill>
                  <a:srgbClr val="810000"/>
                </a:solidFill>
                <a:latin typeface="Arial,BoldItalic"/>
              </a:rPr>
            </a:br>
            <a:r>
              <a:rPr lang="ru-RU" sz="2400" b="1" i="1" dirty="0">
                <a:solidFill>
                  <a:srgbClr val="810000"/>
                </a:solidFill>
                <a:latin typeface="Arial,BoldItalic"/>
              </a:rPr>
              <a:t>это имущество</a:t>
            </a:r>
            <a:r>
              <a:rPr lang="ru-RU" sz="2400" dirty="0">
                <a:solidFill>
                  <a:srgbClr val="810000"/>
                </a:solidFill>
                <a:latin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373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00270" y="292100"/>
            <a:ext cx="11723077" cy="4130430"/>
          </a:xfrm>
        </p:spPr>
        <p:txBody>
          <a:bodyPr/>
          <a:lstStyle/>
          <a:p>
            <a:pPr algn="l"/>
            <a:r>
              <a:rPr lang="ru-RU" sz="2400" dirty="0">
                <a:solidFill>
                  <a:srgbClr val="810000"/>
                </a:solidFill>
                <a:latin typeface="Arial" panose="020B0604020202020204" pitchFamily="34" charset="0"/>
              </a:rPr>
              <a:t>Вопрос 14</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Являются ли произведенные лизингополучателем </a:t>
            </a:r>
            <a:r>
              <a:rPr lang="ru-RU" sz="2400" dirty="0" smtClean="0">
                <a:solidFill>
                  <a:srgbClr val="810000"/>
                </a:solidFill>
                <a:latin typeface="Arial" panose="020B0604020202020204" pitchFamily="34" charset="0"/>
              </a:rPr>
              <a:t>улучшения предмета</a:t>
            </a: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лизинга его собственностью</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1) да, всегда являются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2) нет, улучшения предмета лизинга являются </a:t>
            </a:r>
            <a:r>
              <a:rPr lang="ru-RU" sz="2400" dirty="0" smtClean="0">
                <a:solidFill>
                  <a:srgbClr val="810000"/>
                </a:solidFill>
                <a:latin typeface="Arial" panose="020B0604020202020204" pitchFamily="34" charset="0"/>
              </a:rPr>
              <a:t>собственностью лизингодателя</a:t>
            </a: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да, всегда являются в случае если они отделимы</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да, являются в случае если они отделимы и иное не предусмотрено</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договором лизинга</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789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00270" y="292100"/>
            <a:ext cx="11723077" cy="4130430"/>
          </a:xfrm>
        </p:spPr>
        <p:txBody>
          <a:bodyPr/>
          <a:lstStyle/>
          <a:p>
            <a:pPr algn="l"/>
            <a:r>
              <a:rPr lang="ru-RU" sz="2400" dirty="0">
                <a:solidFill>
                  <a:srgbClr val="810000"/>
                </a:solidFill>
                <a:latin typeface="Arial" panose="020B0604020202020204" pitchFamily="34" charset="0"/>
              </a:rPr>
              <a:t>Ответ. На вопрос 14 (Вариант 4</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П.7 ст. 17 ФЗ-164 от 29.10.1998 «О финансовой аренде (лизинге</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Статья 17. Предоставление во временное владение и пользование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предмета договора лизинга, его обслуживание и возврат</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 ред. Федерального закона от 29.01.2002 N 10-ФЗ</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«7. Произведенные лизингополучателем </a:t>
            </a:r>
            <a:r>
              <a:rPr lang="ru-RU" sz="2400" b="1" i="1" dirty="0">
                <a:solidFill>
                  <a:srgbClr val="810000"/>
                </a:solidFill>
                <a:latin typeface="Arial,BoldItalic"/>
              </a:rPr>
              <a:t>отделимые улучшения</a:t>
            </a:r>
            <a:br>
              <a:rPr lang="ru-RU" sz="2400" b="1" i="1" dirty="0">
                <a:solidFill>
                  <a:srgbClr val="810000"/>
                </a:solidFill>
                <a:latin typeface="Arial,BoldItalic"/>
              </a:rPr>
            </a:br>
            <a:r>
              <a:rPr lang="ru-RU" sz="2400" b="1" i="1" dirty="0">
                <a:solidFill>
                  <a:srgbClr val="810000"/>
                </a:solidFill>
                <a:latin typeface="Arial,BoldItalic"/>
              </a:rPr>
              <a:t>предмета лизинга являются его собственностью, если иное не</a:t>
            </a:r>
            <a:br>
              <a:rPr lang="ru-RU" sz="2400" b="1" i="1" dirty="0">
                <a:solidFill>
                  <a:srgbClr val="810000"/>
                </a:solidFill>
                <a:latin typeface="Arial,BoldItalic"/>
              </a:rPr>
            </a:br>
            <a:r>
              <a:rPr lang="ru-RU" sz="2400" b="1" i="1" dirty="0">
                <a:solidFill>
                  <a:srgbClr val="810000"/>
                </a:solidFill>
                <a:latin typeface="Arial,BoldItalic"/>
              </a:rPr>
              <a:t>предусмотрено договором лизинга</a:t>
            </a:r>
            <a:r>
              <a:rPr lang="ru-RU" sz="2400" dirty="0">
                <a:solidFill>
                  <a:srgbClr val="810000"/>
                </a:solidFill>
                <a:latin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06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08" y="139700"/>
            <a:ext cx="11934092" cy="6043245"/>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Ответ. на вопрос 1 (вариант № 2</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Ст.9 ФЗ-135 «Об оценочной деятельности в РФ</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«Основанием для проведения оценки является </a:t>
            </a:r>
            <a:r>
              <a:rPr lang="ru-RU" sz="2400" b="1" dirty="0">
                <a:solidFill>
                  <a:schemeClr val="accent4">
                    <a:lumMod val="75000"/>
                  </a:schemeClr>
                </a:solidFill>
                <a:latin typeface="Arial" panose="020B0604020202020204" pitchFamily="34" charset="0"/>
                <a:cs typeface="Arial" panose="020B0604020202020204" pitchFamily="34" charset="0"/>
              </a:rPr>
              <a:t>договор </a:t>
            </a:r>
            <a:r>
              <a:rPr lang="ru-RU" sz="2400" b="1" dirty="0" smtClean="0">
                <a:solidFill>
                  <a:schemeClr val="accent4">
                    <a:lumMod val="75000"/>
                  </a:schemeClr>
                </a:solidFill>
                <a:latin typeface="Arial" panose="020B0604020202020204" pitchFamily="34" charset="0"/>
                <a:cs typeface="Arial" panose="020B0604020202020204" pitchFamily="34" charset="0"/>
              </a:rPr>
              <a:t>на проведение </a:t>
            </a:r>
            <a:r>
              <a:rPr lang="ru-RU" sz="2400" b="1" dirty="0">
                <a:solidFill>
                  <a:schemeClr val="accent4">
                    <a:lumMod val="75000"/>
                  </a:schemeClr>
                </a:solidFill>
                <a:latin typeface="Arial" panose="020B0604020202020204" pitchFamily="34" charset="0"/>
                <a:cs typeface="Arial" panose="020B0604020202020204" pitchFamily="34" charset="0"/>
              </a:rPr>
              <a:t>оценки</a:t>
            </a:r>
            <a:r>
              <a:rPr lang="ru-RU" sz="2400" dirty="0">
                <a:solidFill>
                  <a:schemeClr val="accent4">
                    <a:lumMod val="75000"/>
                  </a:schemeClr>
                </a:solidFill>
                <a:latin typeface="Arial" panose="020B0604020202020204" pitchFamily="34" charset="0"/>
                <a:cs typeface="Arial" panose="020B0604020202020204" pitchFamily="34" charset="0"/>
              </a:rPr>
              <a:t> указанных в статье 5 настоящего </a:t>
            </a:r>
            <a:r>
              <a:rPr lang="ru-RU" sz="2400" dirty="0" smtClean="0">
                <a:solidFill>
                  <a:schemeClr val="accent4">
                    <a:lumMod val="75000"/>
                  </a:schemeClr>
                </a:solidFill>
                <a:latin typeface="Arial" panose="020B0604020202020204" pitchFamily="34" charset="0"/>
                <a:cs typeface="Arial" panose="020B0604020202020204" pitchFamily="34" charset="0"/>
              </a:rPr>
              <a:t>Федерального закона </a:t>
            </a:r>
            <a:r>
              <a:rPr lang="ru-RU" sz="2400" dirty="0">
                <a:solidFill>
                  <a:schemeClr val="accent4">
                    <a:lumMod val="75000"/>
                  </a:schemeClr>
                </a:solidFill>
                <a:latin typeface="Arial" panose="020B0604020202020204" pitchFamily="34" charset="0"/>
                <a:cs typeface="Arial" panose="020B0604020202020204" pitchFamily="34" charset="0"/>
              </a:rPr>
              <a:t>объектов, заключенный заказчиком с оценщиком или </a:t>
            </a:r>
            <a:r>
              <a:rPr lang="ru-RU" sz="2400" dirty="0" smtClean="0">
                <a:solidFill>
                  <a:schemeClr val="accent4">
                    <a:lumMod val="75000"/>
                  </a:schemeClr>
                </a:solidFill>
                <a:latin typeface="Arial" panose="020B0604020202020204" pitchFamily="34" charset="0"/>
                <a:cs typeface="Arial" panose="020B0604020202020204" pitchFamily="34" charset="0"/>
              </a:rPr>
              <a:t>с юридическим </a:t>
            </a:r>
            <a:r>
              <a:rPr lang="ru-RU" sz="2400" dirty="0">
                <a:solidFill>
                  <a:schemeClr val="accent4">
                    <a:lumMod val="75000"/>
                  </a:schemeClr>
                </a:solidFill>
                <a:latin typeface="Arial" panose="020B0604020202020204" pitchFamily="34" charset="0"/>
                <a:cs typeface="Arial" panose="020B0604020202020204" pitchFamily="34" charset="0"/>
              </a:rPr>
              <a:t>лицом, с которым оценщик заключил </a:t>
            </a:r>
            <a:r>
              <a:rPr lang="ru-RU" sz="2400" dirty="0" smtClean="0">
                <a:solidFill>
                  <a:schemeClr val="accent4">
                    <a:lumMod val="75000"/>
                  </a:schemeClr>
                </a:solidFill>
                <a:latin typeface="Arial" panose="020B0604020202020204" pitchFamily="34" charset="0"/>
                <a:cs typeface="Arial" panose="020B0604020202020204" pitchFamily="34" charset="0"/>
              </a:rPr>
              <a:t>трудовой договор</a:t>
            </a:r>
            <a:r>
              <a:rPr lang="ru-RU" sz="2400" dirty="0">
                <a:solidFill>
                  <a:schemeClr val="accent4">
                    <a:lumMod val="75000"/>
                  </a:schemeClr>
                </a:solidFill>
                <a:latin typeface="Arial" panose="020B0604020202020204" pitchFamily="34" charset="0"/>
                <a:cs typeface="Arial" panose="020B0604020202020204" pitchFamily="34" charset="0"/>
              </a:rPr>
              <a:t>.</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 случаях, предусмотренных законодательством </a:t>
            </a:r>
            <a:r>
              <a:rPr lang="ru-RU" sz="2400" dirty="0" smtClean="0">
                <a:solidFill>
                  <a:schemeClr val="accent4">
                    <a:lumMod val="75000"/>
                  </a:schemeClr>
                </a:solidFill>
                <a:latin typeface="Arial" panose="020B0604020202020204" pitchFamily="34" charset="0"/>
                <a:cs typeface="Arial" panose="020B0604020202020204" pitchFamily="34" charset="0"/>
              </a:rPr>
              <a:t>Российской Федерации</a:t>
            </a:r>
            <a:r>
              <a:rPr lang="ru-RU" sz="2400" dirty="0">
                <a:solidFill>
                  <a:schemeClr val="accent4">
                    <a:lumMod val="75000"/>
                  </a:schemeClr>
                </a:solidFill>
                <a:latin typeface="Arial" panose="020B0604020202020204" pitchFamily="34" charset="0"/>
                <a:cs typeface="Arial" panose="020B0604020202020204" pitchFamily="34" charset="0"/>
              </a:rPr>
              <a:t>, оценка объекта оценки, в том числе повторная, </a:t>
            </a:r>
            <a:r>
              <a:rPr lang="ru-RU" sz="2400" dirty="0" smtClean="0">
                <a:solidFill>
                  <a:schemeClr val="accent4">
                    <a:lumMod val="75000"/>
                  </a:schemeClr>
                </a:solidFill>
                <a:latin typeface="Arial" panose="020B0604020202020204" pitchFamily="34" charset="0"/>
                <a:cs typeface="Arial" panose="020B0604020202020204" pitchFamily="34" charset="0"/>
              </a:rPr>
              <a:t>может быть </a:t>
            </a:r>
            <a:r>
              <a:rPr lang="ru-RU" sz="2400" dirty="0">
                <a:solidFill>
                  <a:schemeClr val="accent4">
                    <a:lumMod val="75000"/>
                  </a:schemeClr>
                </a:solidFill>
                <a:latin typeface="Arial" panose="020B0604020202020204" pitchFamily="34" charset="0"/>
                <a:cs typeface="Arial" panose="020B0604020202020204" pitchFamily="34" charset="0"/>
              </a:rPr>
              <a:t>проведена оценщиком на основании </a:t>
            </a:r>
            <a:r>
              <a:rPr lang="ru-RU" sz="2400" b="1" dirty="0">
                <a:solidFill>
                  <a:schemeClr val="accent4">
                    <a:lumMod val="75000"/>
                  </a:schemeClr>
                </a:solidFill>
                <a:latin typeface="Arial" panose="020B0604020202020204" pitchFamily="34" charset="0"/>
                <a:cs typeface="Arial" panose="020B0604020202020204" pitchFamily="34" charset="0"/>
              </a:rPr>
              <a:t>определения </a:t>
            </a:r>
            <a:r>
              <a:rPr lang="ru-RU" sz="2400" b="1" dirty="0" smtClean="0">
                <a:solidFill>
                  <a:schemeClr val="accent4">
                    <a:lumMod val="75000"/>
                  </a:schemeClr>
                </a:solidFill>
                <a:latin typeface="Arial" panose="020B0604020202020204" pitchFamily="34" charset="0"/>
                <a:cs typeface="Arial" panose="020B0604020202020204" pitchFamily="34" charset="0"/>
              </a:rPr>
              <a:t>суда, арбитражного </a:t>
            </a:r>
            <a:r>
              <a:rPr lang="ru-RU" sz="2400" b="1" dirty="0">
                <a:solidFill>
                  <a:schemeClr val="accent4">
                    <a:lumMod val="75000"/>
                  </a:schemeClr>
                </a:solidFill>
                <a:latin typeface="Arial" panose="020B0604020202020204" pitchFamily="34" charset="0"/>
                <a:cs typeface="Arial" panose="020B0604020202020204" pitchFamily="34" charset="0"/>
              </a:rPr>
              <a:t>суда, третейского суда, а также по </a:t>
            </a:r>
            <a:r>
              <a:rPr lang="ru-RU" sz="2400" b="1" dirty="0" smtClean="0">
                <a:solidFill>
                  <a:schemeClr val="accent4">
                    <a:lumMod val="75000"/>
                  </a:schemeClr>
                </a:solidFill>
                <a:latin typeface="Arial" panose="020B0604020202020204" pitchFamily="34" charset="0"/>
                <a:cs typeface="Arial" panose="020B0604020202020204" pitchFamily="34" charset="0"/>
              </a:rPr>
              <a:t>решению уполномоченного </a:t>
            </a:r>
            <a:r>
              <a:rPr lang="ru-RU" sz="2400" b="1" dirty="0">
                <a:solidFill>
                  <a:schemeClr val="accent4">
                    <a:lumMod val="75000"/>
                  </a:schemeClr>
                </a:solidFill>
                <a:latin typeface="Arial" panose="020B0604020202020204" pitchFamily="34" charset="0"/>
                <a:cs typeface="Arial" panose="020B0604020202020204" pitchFamily="34" charset="0"/>
              </a:rPr>
              <a:t>органа.</a:t>
            </a:r>
            <a:br>
              <a:rPr lang="ru-RU" sz="2400" b="1"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Суд, арбитражный суд, третейский суд самостоятельны в </a:t>
            </a:r>
            <a:r>
              <a:rPr lang="ru-RU" sz="2400" dirty="0" smtClean="0">
                <a:solidFill>
                  <a:schemeClr val="accent4">
                    <a:lumMod val="75000"/>
                  </a:schemeClr>
                </a:solidFill>
                <a:latin typeface="Arial" panose="020B0604020202020204" pitchFamily="34" charset="0"/>
                <a:cs typeface="Arial" panose="020B0604020202020204" pitchFamily="34" charset="0"/>
              </a:rPr>
              <a:t>выборе оценщика</a:t>
            </a:r>
            <a:r>
              <a:rPr lang="ru-RU" sz="2400" dirty="0">
                <a:solidFill>
                  <a:schemeClr val="accent4">
                    <a:lumMod val="75000"/>
                  </a:schemeClr>
                </a:solidFill>
                <a:latin typeface="Arial" panose="020B0604020202020204" pitchFamily="34" charset="0"/>
                <a:cs typeface="Arial" panose="020B0604020202020204" pitchFamily="34" charset="0"/>
              </a:rPr>
              <a:t>. Расходы, связанные с проведением оценки </a:t>
            </a:r>
            <a:r>
              <a:rPr lang="ru-RU" sz="2400" dirty="0" smtClean="0">
                <a:solidFill>
                  <a:schemeClr val="accent4">
                    <a:lumMod val="75000"/>
                  </a:schemeClr>
                </a:solidFill>
                <a:latin typeface="Arial" panose="020B0604020202020204" pitchFamily="34" charset="0"/>
                <a:cs typeface="Arial" panose="020B0604020202020204" pitchFamily="34" charset="0"/>
              </a:rPr>
              <a:t>объекта оценки</a:t>
            </a:r>
            <a:r>
              <a:rPr lang="ru-RU" sz="2400" dirty="0">
                <a:solidFill>
                  <a:schemeClr val="accent4">
                    <a:lumMod val="75000"/>
                  </a:schemeClr>
                </a:solidFill>
                <a:latin typeface="Arial" panose="020B0604020202020204" pitchFamily="34" charset="0"/>
                <a:cs typeface="Arial" panose="020B0604020202020204" pitchFamily="34" charset="0"/>
              </a:rPr>
              <a:t>, а также денежное вознаграждение оценщику </a:t>
            </a:r>
            <a:r>
              <a:rPr lang="ru-RU" sz="2400" dirty="0" smtClean="0">
                <a:solidFill>
                  <a:schemeClr val="accent4">
                    <a:lumMod val="75000"/>
                  </a:schemeClr>
                </a:solidFill>
                <a:latin typeface="Arial" panose="020B0604020202020204" pitchFamily="34" charset="0"/>
                <a:cs typeface="Arial" panose="020B0604020202020204" pitchFamily="34" charset="0"/>
              </a:rPr>
              <a:t>подлежат возмещению </a:t>
            </a:r>
            <a:r>
              <a:rPr lang="ru-RU" sz="2400" dirty="0">
                <a:solidFill>
                  <a:schemeClr val="accent4">
                    <a:lumMod val="75000"/>
                  </a:schemeClr>
                </a:solidFill>
                <a:latin typeface="Arial" panose="020B0604020202020204" pitchFamily="34" charset="0"/>
                <a:cs typeface="Arial" panose="020B0604020202020204" pitchFamily="34" charset="0"/>
              </a:rPr>
              <a:t>(выплате) в порядке, </a:t>
            </a:r>
            <a:r>
              <a:rPr lang="ru-RU" sz="2400" dirty="0" smtClean="0">
                <a:solidFill>
                  <a:schemeClr val="accent4">
                    <a:lumMod val="75000"/>
                  </a:schemeClr>
                </a:solidFill>
                <a:latin typeface="Arial" panose="020B0604020202020204" pitchFamily="34" charset="0"/>
                <a:cs typeface="Arial" panose="020B0604020202020204" pitchFamily="34" charset="0"/>
              </a:rPr>
              <a:t>установленном законодательством </a:t>
            </a:r>
            <a:r>
              <a:rPr lang="ru-RU" sz="2400" dirty="0">
                <a:solidFill>
                  <a:schemeClr val="accent4">
                    <a:lumMod val="75000"/>
                  </a:schemeClr>
                </a:solidFill>
                <a:latin typeface="Arial" panose="020B0604020202020204" pitchFamily="34" charset="0"/>
                <a:cs typeface="Arial" panose="020B0604020202020204" pitchFamily="34" charset="0"/>
              </a:rPr>
              <a:t>Российской Федерации.»</a:t>
            </a:r>
          </a:p>
        </p:txBody>
      </p:sp>
    </p:spTree>
    <p:extLst>
      <p:ext uri="{BB962C8B-B14F-4D97-AF65-F5344CB8AC3E}">
        <p14:creationId xmlns:p14="http://schemas.microsoft.com/office/powerpoint/2010/main" val="277150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00270" y="419100"/>
            <a:ext cx="11723077" cy="4828930"/>
          </a:xfrm>
        </p:spPr>
        <p:txBody>
          <a:bodyPr/>
          <a:lstStyle/>
          <a:p>
            <a:pPr algn="l"/>
            <a:r>
              <a:rPr lang="ru-RU" sz="2400" dirty="0">
                <a:solidFill>
                  <a:srgbClr val="810000"/>
                </a:solidFill>
                <a:latin typeface="Arial" panose="020B0604020202020204" pitchFamily="34" charset="0"/>
              </a:rPr>
              <a:t>Вопрос 15</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По договору лизинга имущество предоставляется:</a:t>
            </a:r>
            <a:br>
              <a:rPr lang="ru-RU"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I. </a:t>
            </a:r>
            <a:r>
              <a:rPr lang="ru-RU" sz="2400" dirty="0">
                <a:solidFill>
                  <a:srgbClr val="810000"/>
                </a:solidFill>
                <a:latin typeface="Arial" panose="020B0604020202020204" pitchFamily="34" charset="0"/>
              </a:rPr>
              <a:t>Во временное владение</a:t>
            </a:r>
            <a:br>
              <a:rPr lang="ru-RU"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II. </a:t>
            </a:r>
            <a:r>
              <a:rPr lang="ru-RU" sz="2400" dirty="0">
                <a:solidFill>
                  <a:srgbClr val="810000"/>
                </a:solidFill>
                <a:latin typeface="Arial" panose="020B0604020202020204" pitchFamily="34" charset="0"/>
              </a:rPr>
              <a:t>Во временное пользование</a:t>
            </a:r>
            <a:br>
              <a:rPr lang="ru-RU"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III. </a:t>
            </a:r>
            <a:r>
              <a:rPr lang="ru-RU" sz="2400" dirty="0">
                <a:solidFill>
                  <a:srgbClr val="810000"/>
                </a:solidFill>
                <a:latin typeface="Arial" panose="020B0604020202020204" pitchFamily="34" charset="0"/>
              </a:rPr>
              <a:t>Во временное распоряжение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IV. В собственность по истечении определенного договором </a:t>
            </a:r>
            <a:r>
              <a:rPr lang="ru-RU" sz="2400" dirty="0" smtClean="0">
                <a:solidFill>
                  <a:srgbClr val="810000"/>
                </a:solidFill>
                <a:latin typeface="Arial" panose="020B0604020202020204" pitchFamily="34" charset="0"/>
              </a:rPr>
              <a:t>лизинга времени</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1) I, II</a:t>
            </a:r>
            <a:br>
              <a:rPr lang="en-US"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2) II</a:t>
            </a:r>
            <a:br>
              <a:rPr lang="en-US"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3) I, II, III</a:t>
            </a:r>
            <a:br>
              <a:rPr lang="en-US"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все перечисленное</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975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36770" y="0"/>
            <a:ext cx="11723077" cy="6858000"/>
          </a:xfrm>
        </p:spPr>
        <p:txBody>
          <a:bodyPr/>
          <a:lstStyle/>
          <a:p>
            <a:pPr algn="l"/>
            <a:r>
              <a:rPr lang="ru-RU" sz="2200" dirty="0">
                <a:solidFill>
                  <a:srgbClr val="810000"/>
                </a:solidFill>
                <a:latin typeface="Arial" panose="020B0604020202020204" pitchFamily="34" charset="0"/>
              </a:rPr>
              <a:t>Ответ на вопрос 15 (Вариант 1</a:t>
            </a:r>
            <a:r>
              <a:rPr lang="ru-RU" sz="2200" dirty="0" smtClean="0">
                <a:solidFill>
                  <a:srgbClr val="810000"/>
                </a:solidFill>
                <a:latin typeface="Arial" panose="020B0604020202020204" pitchFamily="34" charset="0"/>
              </a:rPr>
              <a:t>).</a:t>
            </a:r>
            <a:br>
              <a:rPr lang="ru-RU" sz="2200" dirty="0" smtClean="0">
                <a:solidFill>
                  <a:srgbClr val="810000"/>
                </a:solidFill>
                <a:latin typeface="Arial" panose="020B0604020202020204" pitchFamily="34" charset="0"/>
              </a:rPr>
            </a:br>
            <a:r>
              <a:rPr lang="ru-RU" sz="2200" dirty="0">
                <a:solidFill>
                  <a:srgbClr val="810000"/>
                </a:solidFill>
                <a:latin typeface="Arial" panose="020B0604020202020204" pitchFamily="34" charset="0"/>
              </a:rPr>
              <a:t/>
            </a:r>
            <a:br>
              <a:rPr lang="ru-RU" sz="22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Часть первая Гражданского кодекса Российской Федерации от </a:t>
            </a:r>
            <a:r>
              <a:rPr lang="ru-RU" sz="2200" dirty="0" smtClean="0">
                <a:solidFill>
                  <a:srgbClr val="810000"/>
                </a:solidFill>
                <a:latin typeface="Arial" panose="020B0604020202020204" pitchFamily="34" charset="0"/>
              </a:rPr>
              <a:t>30 ноября </a:t>
            </a:r>
            <a:r>
              <a:rPr lang="ru-RU" sz="2200" dirty="0">
                <a:solidFill>
                  <a:srgbClr val="810000"/>
                </a:solidFill>
                <a:latin typeface="Arial" panose="020B0604020202020204" pitchFamily="34" charset="0"/>
              </a:rPr>
              <a:t>1994 г. N 51-ФЗ</a:t>
            </a:r>
            <a:br>
              <a:rPr lang="ru-RU" sz="22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Статья 665. Договор финансовой </a:t>
            </a:r>
            <a:r>
              <a:rPr lang="ru-RU" sz="2200" dirty="0" smtClean="0">
                <a:solidFill>
                  <a:srgbClr val="810000"/>
                </a:solidFill>
                <a:latin typeface="Arial" panose="020B0604020202020204" pitchFamily="34" charset="0"/>
              </a:rPr>
              <a:t>аренды</a:t>
            </a:r>
            <a:br>
              <a:rPr lang="ru-RU" sz="2200" dirty="0" smtClean="0">
                <a:solidFill>
                  <a:srgbClr val="810000"/>
                </a:solidFill>
                <a:latin typeface="Arial" panose="020B0604020202020204" pitchFamily="34" charset="0"/>
              </a:rPr>
            </a:br>
            <a:r>
              <a:rPr lang="ru-RU" sz="2200" dirty="0">
                <a:solidFill>
                  <a:srgbClr val="810000"/>
                </a:solidFill>
                <a:latin typeface="Arial" panose="020B0604020202020204" pitchFamily="34" charset="0"/>
              </a:rPr>
              <a:t/>
            </a:r>
            <a:br>
              <a:rPr lang="ru-RU" sz="22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По договору финансовой аренды (договору лизинга) арендодатель обязуется</a:t>
            </a:r>
            <a:br>
              <a:rPr lang="ru-RU" sz="22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приобрести в собственность указанное арендатором имущество у </a:t>
            </a:r>
            <a:r>
              <a:rPr lang="ru-RU" sz="2200" dirty="0" smtClean="0">
                <a:solidFill>
                  <a:srgbClr val="810000"/>
                </a:solidFill>
                <a:latin typeface="Arial" panose="020B0604020202020204" pitchFamily="34" charset="0"/>
              </a:rPr>
              <a:t>определенного им </a:t>
            </a:r>
            <a:r>
              <a:rPr lang="ru-RU" sz="2200" dirty="0">
                <a:solidFill>
                  <a:srgbClr val="810000"/>
                </a:solidFill>
                <a:latin typeface="Arial" panose="020B0604020202020204" pitchFamily="34" charset="0"/>
              </a:rPr>
              <a:t>продавца и предоставить арендатору это имущество за плату </a:t>
            </a:r>
            <a:r>
              <a:rPr lang="ru-RU" sz="2200" b="1" i="1" dirty="0">
                <a:solidFill>
                  <a:srgbClr val="810000"/>
                </a:solidFill>
                <a:latin typeface="Arial,BoldItalic"/>
              </a:rPr>
              <a:t>во </a:t>
            </a:r>
            <a:r>
              <a:rPr lang="ru-RU" sz="2200" b="1" i="1" dirty="0" smtClean="0">
                <a:solidFill>
                  <a:srgbClr val="810000"/>
                </a:solidFill>
                <a:latin typeface="Arial,BoldItalic"/>
              </a:rPr>
              <a:t>временное владение </a:t>
            </a:r>
            <a:r>
              <a:rPr lang="ru-RU" sz="2200" b="1" i="1" dirty="0">
                <a:solidFill>
                  <a:srgbClr val="810000"/>
                </a:solidFill>
                <a:latin typeface="Arial,BoldItalic"/>
              </a:rPr>
              <a:t>и пользование</a:t>
            </a:r>
            <a:r>
              <a:rPr lang="ru-RU" sz="2200" dirty="0">
                <a:solidFill>
                  <a:srgbClr val="810000"/>
                </a:solidFill>
                <a:latin typeface="Arial" panose="020B0604020202020204" pitchFamily="34" charset="0"/>
              </a:rPr>
              <a:t>. Арендодатель в этом случае не несет </a:t>
            </a:r>
            <a:r>
              <a:rPr lang="ru-RU" sz="2200" dirty="0" smtClean="0">
                <a:solidFill>
                  <a:srgbClr val="810000"/>
                </a:solidFill>
                <a:latin typeface="Arial" panose="020B0604020202020204" pitchFamily="34" charset="0"/>
              </a:rPr>
              <a:t>ответственности за </a:t>
            </a:r>
            <a:r>
              <a:rPr lang="ru-RU" sz="2200" dirty="0">
                <a:solidFill>
                  <a:srgbClr val="810000"/>
                </a:solidFill>
                <a:latin typeface="Arial" panose="020B0604020202020204" pitchFamily="34" charset="0"/>
              </a:rPr>
              <a:t>выбор предмета аренды и </a:t>
            </a:r>
            <a:r>
              <a:rPr lang="ru-RU" sz="2200" dirty="0" smtClean="0">
                <a:solidFill>
                  <a:srgbClr val="810000"/>
                </a:solidFill>
                <a:latin typeface="Arial" panose="020B0604020202020204" pitchFamily="34" charset="0"/>
              </a:rPr>
              <a:t>продавца</a:t>
            </a:r>
            <a:br>
              <a:rPr lang="ru-RU" sz="2200" dirty="0" smtClean="0">
                <a:solidFill>
                  <a:srgbClr val="810000"/>
                </a:solidFill>
                <a:latin typeface="Arial" panose="020B0604020202020204" pitchFamily="34" charset="0"/>
              </a:rPr>
            </a:br>
            <a:r>
              <a:rPr lang="ru-RU" sz="2200" dirty="0">
                <a:solidFill>
                  <a:srgbClr val="810000"/>
                </a:solidFill>
                <a:latin typeface="Arial" panose="020B0604020202020204" pitchFamily="34" charset="0"/>
              </a:rPr>
              <a:t/>
            </a:r>
            <a:br>
              <a:rPr lang="ru-RU" sz="22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Ст. 2 ФЗ-164 от 29.10.1998 «О финансовой аренде (лизинге)»</a:t>
            </a:r>
            <a:br>
              <a:rPr lang="ru-RU" sz="22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Статья 2. Основные понятия, используемые в настоящем Федеральном законе (</a:t>
            </a:r>
            <a:r>
              <a:rPr lang="ru-RU" sz="2200" dirty="0" smtClean="0">
                <a:solidFill>
                  <a:srgbClr val="810000"/>
                </a:solidFill>
                <a:latin typeface="Arial" panose="020B0604020202020204" pitchFamily="34" charset="0"/>
              </a:rPr>
              <a:t>в ред. Федерального </a:t>
            </a:r>
            <a:r>
              <a:rPr lang="ru-RU" sz="2200" dirty="0">
                <a:solidFill>
                  <a:srgbClr val="810000"/>
                </a:solidFill>
                <a:latin typeface="Arial" panose="020B0604020202020204" pitchFamily="34" charset="0"/>
              </a:rPr>
              <a:t>закона от 29.01.2002 N 10-ФЗ) (второй абзац)</a:t>
            </a:r>
            <a:br>
              <a:rPr lang="ru-RU" sz="22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•«договор лизинга - договор, в соответствии с которым арендодатель (далее </a:t>
            </a:r>
            <a:r>
              <a:rPr lang="ru-RU" sz="2200" dirty="0" smtClean="0">
                <a:solidFill>
                  <a:srgbClr val="810000"/>
                </a:solidFill>
                <a:latin typeface="Arial" panose="020B0604020202020204" pitchFamily="34" charset="0"/>
              </a:rPr>
              <a:t>- лизингодатель</a:t>
            </a:r>
            <a:r>
              <a:rPr lang="ru-RU" sz="2200" dirty="0">
                <a:solidFill>
                  <a:srgbClr val="810000"/>
                </a:solidFill>
                <a:latin typeface="Arial" panose="020B0604020202020204" pitchFamily="34" charset="0"/>
              </a:rPr>
              <a:t>) обязуется приобрести в собственность указанное </a:t>
            </a:r>
            <a:r>
              <a:rPr lang="ru-RU" sz="2200" dirty="0" smtClean="0">
                <a:solidFill>
                  <a:srgbClr val="810000"/>
                </a:solidFill>
                <a:latin typeface="Arial" panose="020B0604020202020204" pitchFamily="34" charset="0"/>
              </a:rPr>
              <a:t>арендатором (далее </a:t>
            </a:r>
            <a:r>
              <a:rPr lang="ru-RU" sz="2200" dirty="0">
                <a:solidFill>
                  <a:srgbClr val="810000"/>
                </a:solidFill>
                <a:latin typeface="Arial" panose="020B0604020202020204" pitchFamily="34" charset="0"/>
              </a:rPr>
              <a:t>- лизингополучатель) имущество у определенного им продавца </a:t>
            </a:r>
            <a:r>
              <a:rPr lang="ru-RU" sz="2200" dirty="0" smtClean="0">
                <a:solidFill>
                  <a:srgbClr val="810000"/>
                </a:solidFill>
                <a:latin typeface="Arial" panose="020B0604020202020204" pitchFamily="34" charset="0"/>
              </a:rPr>
              <a:t>и </a:t>
            </a:r>
            <a:r>
              <a:rPr lang="ru-RU" sz="2200" b="1" dirty="0" smtClean="0">
                <a:solidFill>
                  <a:srgbClr val="810000"/>
                </a:solidFill>
                <a:latin typeface="Arial,Bold"/>
              </a:rPr>
              <a:t>предоставить </a:t>
            </a:r>
            <a:r>
              <a:rPr lang="ru-RU" sz="2200" dirty="0">
                <a:solidFill>
                  <a:srgbClr val="810000"/>
                </a:solidFill>
                <a:latin typeface="Arial" panose="020B0604020202020204" pitchFamily="34" charset="0"/>
              </a:rPr>
              <a:t>лизингополучателю это </a:t>
            </a:r>
            <a:r>
              <a:rPr lang="ru-RU" sz="2200" b="1" dirty="0">
                <a:solidFill>
                  <a:srgbClr val="810000"/>
                </a:solidFill>
                <a:latin typeface="Arial,Bold"/>
              </a:rPr>
              <a:t>имущество за плату </a:t>
            </a:r>
            <a:r>
              <a:rPr lang="ru-RU" sz="2200" b="1" i="1" dirty="0">
                <a:solidFill>
                  <a:srgbClr val="810000"/>
                </a:solidFill>
                <a:latin typeface="Arial,BoldItalic"/>
              </a:rPr>
              <a:t>во </a:t>
            </a:r>
            <a:r>
              <a:rPr lang="ru-RU" sz="2200" b="1" i="1" dirty="0" smtClean="0">
                <a:solidFill>
                  <a:srgbClr val="810000"/>
                </a:solidFill>
                <a:latin typeface="Arial,BoldItalic"/>
              </a:rPr>
              <a:t>временное владение </a:t>
            </a:r>
            <a:r>
              <a:rPr lang="ru-RU" sz="2200" b="1" i="1" dirty="0">
                <a:solidFill>
                  <a:srgbClr val="810000"/>
                </a:solidFill>
                <a:latin typeface="Arial,BoldItalic"/>
              </a:rPr>
              <a:t>и пользование</a:t>
            </a:r>
            <a:r>
              <a:rPr lang="ru-RU" sz="2200" dirty="0">
                <a:solidFill>
                  <a:srgbClr val="810000"/>
                </a:solidFill>
                <a:latin typeface="Arial" panose="020B0604020202020204" pitchFamily="34" charset="0"/>
              </a:rPr>
              <a:t>.</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3056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74870" y="520700"/>
            <a:ext cx="11723077" cy="4828930"/>
          </a:xfrm>
        </p:spPr>
        <p:txBody>
          <a:bodyPr/>
          <a:lstStyle/>
          <a:p>
            <a:pPr algn="l"/>
            <a:r>
              <a:rPr lang="ru-RU" sz="2400" dirty="0">
                <a:solidFill>
                  <a:srgbClr val="810000"/>
                </a:solidFill>
                <a:latin typeface="Arial" panose="020B0604020202020204" pitchFamily="34" charset="0"/>
              </a:rPr>
              <a:t>Вопрос 16.</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Какие из перечисленных объектов относятся к </a:t>
            </a:r>
            <a:r>
              <a:rPr lang="ru-RU" sz="2400" dirty="0" smtClean="0">
                <a:solidFill>
                  <a:srgbClr val="810000"/>
                </a:solidFill>
                <a:latin typeface="Arial" panose="020B0604020202020204" pitchFamily="34" charset="0"/>
              </a:rPr>
              <a:t>классу специализированных </a:t>
            </a:r>
            <a:r>
              <a:rPr lang="ru-RU" sz="2400" dirty="0">
                <a:solidFill>
                  <a:srgbClr val="810000"/>
                </a:solidFill>
                <a:latin typeface="Arial" panose="020B0604020202020204" pitchFamily="34" charset="0"/>
              </a:rPr>
              <a:t>машин и оборудования: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 Автомобиль легковой </a:t>
            </a:r>
            <a:r>
              <a:rPr lang="ru-RU" sz="2400" dirty="0" err="1">
                <a:solidFill>
                  <a:srgbClr val="810000"/>
                </a:solidFill>
                <a:latin typeface="Arial" panose="020B0604020202020204" pitchFamily="34" charset="0"/>
              </a:rPr>
              <a:t>Mazda</a:t>
            </a:r>
            <a:r>
              <a:rPr lang="ru-RU" sz="2400" dirty="0">
                <a:solidFill>
                  <a:srgbClr val="810000"/>
                </a:solidFill>
                <a:latin typeface="Arial" panose="020B0604020202020204" pitchFamily="34" charset="0"/>
              </a:rPr>
              <a:t> CX7</a:t>
            </a:r>
            <a:br>
              <a:rPr lang="ru-RU"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II. </a:t>
            </a:r>
            <a:r>
              <a:rPr lang="ru-RU" sz="2400" dirty="0">
                <a:solidFill>
                  <a:srgbClr val="810000"/>
                </a:solidFill>
                <a:latin typeface="Arial" panose="020B0604020202020204" pitchFamily="34" charset="0"/>
              </a:rPr>
              <a:t>Речной буксир</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III. Токарный станок общепромышленного назначения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IV. Роботизированная линия по производству кабин </a:t>
            </a:r>
            <a:r>
              <a:rPr lang="ru-RU" sz="2400" dirty="0" err="1" smtClean="0">
                <a:solidFill>
                  <a:srgbClr val="810000"/>
                </a:solidFill>
                <a:latin typeface="Arial" panose="020B0604020202020204" pitchFamily="34" charset="0"/>
              </a:rPr>
              <a:t>Камаза</a:t>
            </a:r>
            <a:r>
              <a:rPr lang="ru-RU" sz="2400" dirty="0" smtClean="0">
                <a:solidFill>
                  <a:srgbClr val="810000"/>
                </a:solidFill>
                <a:latin typeface="Arial" panose="020B0604020202020204" pitchFamily="34" charset="0"/>
              </a:rPr>
              <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1) II </a:t>
            </a:r>
            <a:r>
              <a:rPr lang="ru-RU" sz="2400" dirty="0">
                <a:solidFill>
                  <a:srgbClr val="810000"/>
                </a:solidFill>
                <a:latin typeface="Arial" panose="020B0604020202020204" pitchFamily="34" charset="0"/>
              </a:rPr>
              <a:t>и </a:t>
            </a:r>
            <a:r>
              <a:rPr lang="en-US" sz="2400" dirty="0">
                <a:solidFill>
                  <a:srgbClr val="810000"/>
                </a:solidFill>
                <a:latin typeface="Arial" panose="020B0604020202020204" pitchFamily="34" charset="0"/>
              </a:rPr>
              <a:t>III</a:t>
            </a:r>
            <a:br>
              <a:rPr lang="en-US"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2) II, III, IV</a:t>
            </a:r>
            <a:br>
              <a:rPr lang="en-US"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3) II </a:t>
            </a:r>
            <a:r>
              <a:rPr lang="ru-RU" sz="2400" dirty="0">
                <a:solidFill>
                  <a:srgbClr val="810000"/>
                </a:solidFill>
                <a:latin typeface="Arial" panose="020B0604020202020204" pitchFamily="34" charset="0"/>
              </a:rPr>
              <a:t>и </a:t>
            </a:r>
            <a:r>
              <a:rPr lang="en-US" sz="2400" dirty="0">
                <a:solidFill>
                  <a:srgbClr val="810000"/>
                </a:solidFill>
                <a:latin typeface="Arial" panose="020B0604020202020204" pitchFamily="34" charset="0"/>
              </a:rPr>
              <a:t>IV</a:t>
            </a:r>
            <a:br>
              <a:rPr lang="en-US"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4) IV</a:t>
            </a:r>
            <a:br>
              <a:rPr lang="en-US"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5) Все вышеперечисленные</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057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12970" y="949570"/>
            <a:ext cx="11723077" cy="5908430"/>
          </a:xfrm>
        </p:spPr>
        <p:txBody>
          <a:bodyPr/>
          <a:lstStyle/>
          <a:p>
            <a:pPr algn="l"/>
            <a:r>
              <a:rPr lang="ru-RU" sz="2200" dirty="0">
                <a:solidFill>
                  <a:srgbClr val="810000"/>
                </a:solidFill>
                <a:latin typeface="Arial" panose="020B0604020202020204" pitchFamily="34" charset="0"/>
              </a:rPr>
              <a:t>Ответ на вопрос 16 (Вариант 4</a:t>
            </a:r>
            <a:r>
              <a:rPr lang="ru-RU" sz="2200" dirty="0" smtClean="0">
                <a:solidFill>
                  <a:srgbClr val="810000"/>
                </a:solidFill>
                <a:latin typeface="Arial" panose="020B0604020202020204" pitchFamily="34" charset="0"/>
              </a:rPr>
              <a:t>)</a:t>
            </a:r>
            <a:br>
              <a:rPr lang="ru-RU" sz="2200" dirty="0" smtClean="0">
                <a:solidFill>
                  <a:srgbClr val="810000"/>
                </a:solidFill>
                <a:latin typeface="Arial" panose="020B0604020202020204" pitchFamily="34" charset="0"/>
              </a:rPr>
            </a:br>
            <a:r>
              <a:rPr lang="ru-RU" sz="2200" dirty="0">
                <a:solidFill>
                  <a:srgbClr val="810000"/>
                </a:solidFill>
                <a:latin typeface="Arial" panose="020B0604020202020204" pitchFamily="34" charset="0"/>
              </a:rPr>
              <a:t/>
            </a:r>
            <a:br>
              <a:rPr lang="ru-RU" sz="22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П.14 а) ФСО 10 «Оценка машин и оборудования»</a:t>
            </a:r>
            <a:br>
              <a:rPr lang="ru-RU" sz="22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а) при оценке специализированных машин и </a:t>
            </a:r>
            <a:r>
              <a:rPr lang="ru-RU" sz="2200" dirty="0" smtClean="0">
                <a:solidFill>
                  <a:srgbClr val="810000"/>
                </a:solidFill>
                <a:latin typeface="Arial" panose="020B0604020202020204" pitchFamily="34" charset="0"/>
              </a:rPr>
              <a:t>оборудования целесообразно </a:t>
            </a:r>
            <a:r>
              <a:rPr lang="ru-RU" sz="2200" dirty="0">
                <a:solidFill>
                  <a:srgbClr val="810000"/>
                </a:solidFill>
                <a:latin typeface="Arial" panose="020B0604020202020204" pitchFamily="34" charset="0"/>
              </a:rPr>
              <a:t>применять затратный подход. </a:t>
            </a:r>
            <a:r>
              <a:rPr lang="ru-RU" sz="2200" dirty="0" smtClean="0">
                <a:solidFill>
                  <a:srgbClr val="810000"/>
                </a:solidFill>
                <a:latin typeface="Arial" panose="020B0604020202020204" pitchFamily="34" charset="0"/>
              </a:rPr>
              <a:t>Специализированные машины </a:t>
            </a:r>
            <a:r>
              <a:rPr lang="ru-RU" sz="2200" dirty="0">
                <a:solidFill>
                  <a:srgbClr val="810000"/>
                </a:solidFill>
                <a:latin typeface="Arial" panose="020B0604020202020204" pitchFamily="34" charset="0"/>
              </a:rPr>
              <a:t>и оборудование - совокупность технологически </a:t>
            </a:r>
            <a:r>
              <a:rPr lang="ru-RU" sz="2200" dirty="0" smtClean="0">
                <a:solidFill>
                  <a:srgbClr val="810000"/>
                </a:solidFill>
                <a:latin typeface="Arial" panose="020B0604020202020204" pitchFamily="34" charset="0"/>
              </a:rPr>
              <a:t>связанных объектов</a:t>
            </a:r>
            <a:r>
              <a:rPr lang="ru-RU" sz="2200" dirty="0">
                <a:solidFill>
                  <a:srgbClr val="810000"/>
                </a:solidFill>
                <a:latin typeface="Arial" panose="020B0604020202020204" pitchFamily="34" charset="0"/>
              </a:rPr>
              <a:t>, не представленная на рынке в виде </a:t>
            </a:r>
            <a:r>
              <a:rPr lang="ru-RU" sz="2200" dirty="0" smtClean="0">
                <a:solidFill>
                  <a:srgbClr val="810000"/>
                </a:solidFill>
                <a:latin typeface="Arial" panose="020B0604020202020204" pitchFamily="34" charset="0"/>
              </a:rPr>
              <a:t>самостоятельного объекта </a:t>
            </a:r>
            <a:r>
              <a:rPr lang="ru-RU" sz="2200" dirty="0">
                <a:solidFill>
                  <a:srgbClr val="810000"/>
                </a:solidFill>
                <a:latin typeface="Arial" panose="020B0604020202020204" pitchFamily="34" charset="0"/>
              </a:rPr>
              <a:t>и </a:t>
            </a:r>
            <a:r>
              <a:rPr lang="ru-RU" sz="2200" b="1" dirty="0">
                <a:solidFill>
                  <a:srgbClr val="810000"/>
                </a:solidFill>
                <a:latin typeface="Arial,Bold"/>
              </a:rPr>
              <a:t>имеющая существенную </a:t>
            </a:r>
            <a:r>
              <a:rPr lang="ru-RU" sz="2200" b="1" dirty="0" smtClean="0">
                <a:solidFill>
                  <a:srgbClr val="810000"/>
                </a:solidFill>
                <a:latin typeface="Arial,Bold"/>
              </a:rPr>
              <a:t>стоимость только </a:t>
            </a:r>
            <a:r>
              <a:rPr lang="ru-RU" sz="2200" b="1" dirty="0">
                <a:solidFill>
                  <a:srgbClr val="810000"/>
                </a:solidFill>
                <a:latin typeface="Arial,Bold"/>
              </a:rPr>
              <a:t>в </a:t>
            </a:r>
            <a:r>
              <a:rPr lang="ru-RU" sz="2200" b="1" dirty="0" smtClean="0">
                <a:solidFill>
                  <a:srgbClr val="810000"/>
                </a:solidFill>
                <a:latin typeface="Arial,Bold"/>
              </a:rPr>
              <a:t>составе бизнеса</a:t>
            </a:r>
            <a:r>
              <a:rPr lang="ru-RU" sz="2200" dirty="0">
                <a:solidFill>
                  <a:srgbClr val="810000"/>
                </a:solidFill>
                <a:latin typeface="Arial" panose="020B0604020202020204" pitchFamily="34" charset="0"/>
              </a:rPr>
              <a:t>;</a:t>
            </a:r>
            <a:br>
              <a:rPr lang="ru-RU" sz="2200" dirty="0">
                <a:solidFill>
                  <a:srgbClr val="810000"/>
                </a:solidFill>
                <a:latin typeface="Arial" panose="020B0604020202020204" pitchFamily="34" charset="0"/>
              </a:rPr>
            </a:br>
            <a:r>
              <a:rPr lang="ru-RU" sz="2200" dirty="0" err="1">
                <a:solidFill>
                  <a:srgbClr val="810000"/>
                </a:solidFill>
                <a:latin typeface="Arial" panose="020B0604020202020204" pitchFamily="34" charset="0"/>
              </a:rPr>
              <a:t>Пп.Б</a:t>
            </a:r>
            <a:r>
              <a:rPr lang="ru-RU" sz="2200" dirty="0">
                <a:solidFill>
                  <a:srgbClr val="810000"/>
                </a:solidFill>
                <a:latin typeface="Arial" panose="020B0604020202020204" pitchFamily="34" charset="0"/>
              </a:rPr>
              <a:t>) п.11.3 ФСО 8 «Оценка бизнеса»</a:t>
            </a:r>
            <a:br>
              <a:rPr lang="ru-RU" sz="22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Б) выявить специализированные и неспециализированные </a:t>
            </a:r>
            <a:r>
              <a:rPr lang="ru-RU" sz="2200" dirty="0" smtClean="0">
                <a:solidFill>
                  <a:srgbClr val="810000"/>
                </a:solidFill>
                <a:latin typeface="Arial" panose="020B0604020202020204" pitchFamily="34" charset="0"/>
              </a:rPr>
              <a:t>активы организации</a:t>
            </a:r>
            <a:r>
              <a:rPr lang="ru-RU" sz="2200" dirty="0">
                <a:solidFill>
                  <a:srgbClr val="810000"/>
                </a:solidFill>
                <a:latin typeface="Arial" panose="020B0604020202020204" pitchFamily="34" charset="0"/>
              </a:rPr>
              <a:t>, ведущей бизнес. Специализированным </a:t>
            </a:r>
            <a:r>
              <a:rPr lang="ru-RU" sz="2200" dirty="0" smtClean="0">
                <a:solidFill>
                  <a:srgbClr val="810000"/>
                </a:solidFill>
                <a:latin typeface="Arial" panose="020B0604020202020204" pitchFamily="34" charset="0"/>
              </a:rPr>
              <a:t>активом признается </a:t>
            </a:r>
            <a:r>
              <a:rPr lang="ru-RU" sz="2200" dirty="0">
                <a:solidFill>
                  <a:srgbClr val="810000"/>
                </a:solidFill>
                <a:latin typeface="Arial" panose="020B0604020202020204" pitchFamily="34" charset="0"/>
              </a:rPr>
              <a:t>актив, который </a:t>
            </a:r>
            <a:r>
              <a:rPr lang="ru-RU" sz="2200" b="1" i="1" dirty="0">
                <a:solidFill>
                  <a:srgbClr val="810000"/>
                </a:solidFill>
                <a:latin typeface="Arial,BoldItalic"/>
              </a:rPr>
              <a:t>не может быть продан на </a:t>
            </a:r>
            <a:r>
              <a:rPr lang="ru-RU" sz="2200" b="1" i="1" dirty="0" smtClean="0">
                <a:solidFill>
                  <a:srgbClr val="810000"/>
                </a:solidFill>
                <a:latin typeface="Arial,BoldItalic"/>
              </a:rPr>
              <a:t>рынке отдельно </a:t>
            </a:r>
            <a:r>
              <a:rPr lang="ru-RU" sz="2200" b="1" i="1" dirty="0">
                <a:solidFill>
                  <a:srgbClr val="810000"/>
                </a:solidFill>
                <a:latin typeface="Arial,BoldItalic"/>
              </a:rPr>
              <a:t>от всего бизнеса</a:t>
            </a:r>
            <a:r>
              <a:rPr lang="ru-RU" sz="2200" dirty="0">
                <a:solidFill>
                  <a:srgbClr val="810000"/>
                </a:solidFill>
                <a:latin typeface="Arial" panose="020B0604020202020204" pitchFamily="34" charset="0"/>
              </a:rPr>
              <a:t>, частью которого он является, </a:t>
            </a:r>
            <a:r>
              <a:rPr lang="ru-RU" sz="2200" b="1" i="1" dirty="0">
                <a:solidFill>
                  <a:srgbClr val="810000"/>
                </a:solidFill>
                <a:latin typeface="Arial,BoldItalic"/>
              </a:rPr>
              <a:t>в </a:t>
            </a:r>
            <a:r>
              <a:rPr lang="ru-RU" sz="2200" b="1" i="1" dirty="0" smtClean="0">
                <a:solidFill>
                  <a:srgbClr val="810000"/>
                </a:solidFill>
                <a:latin typeface="Arial,BoldItalic"/>
              </a:rPr>
              <a:t>силу уникальности</a:t>
            </a:r>
            <a:r>
              <a:rPr lang="ru-RU" sz="2200" b="1" i="1" dirty="0">
                <a:solidFill>
                  <a:srgbClr val="810000"/>
                </a:solidFill>
                <a:latin typeface="Arial,BoldItalic"/>
              </a:rPr>
              <a:t>, обусловленной специализированным </a:t>
            </a:r>
            <a:r>
              <a:rPr lang="ru-RU" sz="2200" b="1" i="1" dirty="0" smtClean="0">
                <a:solidFill>
                  <a:srgbClr val="810000"/>
                </a:solidFill>
                <a:latin typeface="Arial,BoldItalic"/>
              </a:rPr>
              <a:t>характером, назначением</a:t>
            </a:r>
            <a:r>
              <a:rPr lang="ru-RU" sz="2200" b="1" i="1" dirty="0">
                <a:solidFill>
                  <a:srgbClr val="810000"/>
                </a:solidFill>
                <a:latin typeface="Arial,BoldItalic"/>
              </a:rPr>
              <a:t>, конструкцией, конфигурацией, </a:t>
            </a:r>
            <a:r>
              <a:rPr lang="ru-RU" sz="2200" b="1" i="1" dirty="0" smtClean="0">
                <a:solidFill>
                  <a:srgbClr val="810000"/>
                </a:solidFill>
                <a:latin typeface="Arial,BoldItalic"/>
              </a:rPr>
              <a:t>составом, размером</a:t>
            </a:r>
            <a:r>
              <a:rPr lang="ru-RU" sz="2200" b="1" i="1" dirty="0">
                <a:solidFill>
                  <a:srgbClr val="810000"/>
                </a:solidFill>
                <a:latin typeface="Arial,BoldItalic"/>
              </a:rPr>
              <a:t>, местоположением </a:t>
            </a:r>
            <a:r>
              <a:rPr lang="ru-RU" sz="2200" dirty="0">
                <a:solidFill>
                  <a:srgbClr val="810000"/>
                </a:solidFill>
                <a:latin typeface="Arial" panose="020B0604020202020204" pitchFamily="34" charset="0"/>
              </a:rPr>
              <a:t>и другими свойствами актива.</a:t>
            </a:r>
            <a:br>
              <a:rPr lang="ru-RU" sz="2200" dirty="0">
                <a:solidFill>
                  <a:srgbClr val="810000"/>
                </a:solidFill>
                <a:latin typeface="Arial" panose="020B0604020202020204" pitchFamily="34" charset="0"/>
              </a:rPr>
            </a:br>
            <a:r>
              <a:rPr lang="ru-RU" sz="2200" dirty="0" smtClean="0">
                <a:solidFill>
                  <a:srgbClr val="810000"/>
                </a:solidFill>
                <a:latin typeface="Arial" panose="020B0604020202020204" pitchFamily="34" charset="0"/>
              </a:rPr>
              <a:t/>
            </a:r>
            <a:br>
              <a:rPr lang="ru-RU" sz="2200" dirty="0" smtClean="0">
                <a:solidFill>
                  <a:srgbClr val="810000"/>
                </a:solidFill>
                <a:latin typeface="Arial" panose="020B0604020202020204" pitchFamily="34" charset="0"/>
              </a:rPr>
            </a:br>
            <a:r>
              <a:rPr lang="ru-RU" sz="2200" dirty="0" smtClean="0">
                <a:solidFill>
                  <a:srgbClr val="810000"/>
                </a:solidFill>
                <a:latin typeface="Arial" panose="020B0604020202020204" pitchFamily="34" charset="0"/>
              </a:rPr>
              <a:t>Терминология </a:t>
            </a:r>
            <a:r>
              <a:rPr lang="ru-RU" sz="2200" dirty="0">
                <a:solidFill>
                  <a:srgbClr val="810000"/>
                </a:solidFill>
                <a:latin typeface="Arial" panose="020B0604020202020204" pitchFamily="34" charset="0"/>
              </a:rPr>
              <a:t>(глоссарий), используемая при подготовке вопросов и </a:t>
            </a:r>
            <a:r>
              <a:rPr lang="ru-RU" sz="2200" dirty="0" smtClean="0">
                <a:solidFill>
                  <a:srgbClr val="810000"/>
                </a:solidFill>
                <a:latin typeface="Arial" panose="020B0604020202020204" pitchFamily="34" charset="0"/>
              </a:rPr>
              <a:t>задач квалификационного </a:t>
            </a:r>
            <a:r>
              <a:rPr lang="ru-RU" sz="2200" dirty="0">
                <a:solidFill>
                  <a:srgbClr val="810000"/>
                </a:solidFill>
                <a:latin typeface="Arial" panose="020B0604020202020204" pitchFamily="34" charset="0"/>
              </a:rPr>
              <a:t>экзамена по направлению оценочной деятельности «</a:t>
            </a:r>
            <a:r>
              <a:rPr lang="ru-RU" sz="2200" dirty="0" smtClean="0">
                <a:solidFill>
                  <a:srgbClr val="810000"/>
                </a:solidFill>
                <a:latin typeface="Arial" panose="020B0604020202020204" pitchFamily="34" charset="0"/>
              </a:rPr>
              <a:t>Оценка движимого </a:t>
            </a:r>
            <a:r>
              <a:rPr lang="ru-RU" sz="2200" dirty="0">
                <a:solidFill>
                  <a:srgbClr val="810000"/>
                </a:solidFill>
                <a:latin typeface="Arial" panose="020B0604020202020204" pitchFamily="34" charset="0"/>
              </a:rPr>
              <a:t>имущества» (дано определение специализированного </a:t>
            </a:r>
            <a:r>
              <a:rPr lang="ru-RU" sz="2200" dirty="0" smtClean="0">
                <a:solidFill>
                  <a:srgbClr val="810000"/>
                </a:solidFill>
                <a:latin typeface="Arial" panose="020B0604020202020204" pitchFamily="34" charset="0"/>
              </a:rPr>
              <a:t>оборудования по </a:t>
            </a:r>
            <a:r>
              <a:rPr lang="ru-RU" sz="2200" dirty="0">
                <a:solidFill>
                  <a:srgbClr val="810000"/>
                </a:solidFill>
                <a:latin typeface="Arial" panose="020B0604020202020204" pitchFamily="34" charset="0"/>
              </a:rPr>
              <a:t>ФСО 10)</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500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14570" y="292100"/>
            <a:ext cx="11723077" cy="3746500"/>
          </a:xfrm>
        </p:spPr>
        <p:txBody>
          <a:bodyPr/>
          <a:lstStyle/>
          <a:p>
            <a:pPr algn="l"/>
            <a:r>
              <a:rPr lang="ru-RU" sz="2400" dirty="0">
                <a:solidFill>
                  <a:srgbClr val="810000"/>
                </a:solidFill>
                <a:latin typeface="Arial" panose="020B0604020202020204" pitchFamily="34" charset="0"/>
              </a:rPr>
              <a:t>Вопрос 17</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Какая поправка вносится в случае, если аналог уступает по качеству,</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параметру или свойству объекту оценки</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1) Со знаком плюс к стоимости объекта оценки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2) Со знаком минус к стоимости объекта оценки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Со знаком плюс к цене аналога</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Со знаком минус к цене аналога</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570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314570" y="419100"/>
            <a:ext cx="11723077" cy="3746500"/>
          </a:xfrm>
        </p:spPr>
        <p:txBody>
          <a:bodyPr/>
          <a:lstStyle/>
          <a:p>
            <a:pPr algn="l"/>
            <a:r>
              <a:rPr lang="ru-RU" sz="2400" dirty="0">
                <a:solidFill>
                  <a:srgbClr val="810000"/>
                </a:solidFill>
                <a:latin typeface="Arial" panose="020B0604020202020204" pitchFamily="34" charset="0"/>
              </a:rPr>
              <a:t>Ответ на вопрос 17 (Вариант 3</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Терминология (глоссарий), используемая при подготовке вопросов 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задач квалификационного экзамена по направлению </a:t>
            </a:r>
            <a:r>
              <a:rPr lang="ru-RU" sz="2400" dirty="0" smtClean="0">
                <a:solidFill>
                  <a:srgbClr val="810000"/>
                </a:solidFill>
                <a:latin typeface="Arial" panose="020B0604020202020204" pitchFamily="34" charset="0"/>
              </a:rPr>
              <a:t>оценочной деятельности </a:t>
            </a:r>
            <a:r>
              <a:rPr lang="ru-RU" sz="2400" dirty="0">
                <a:solidFill>
                  <a:srgbClr val="810000"/>
                </a:solidFill>
                <a:latin typeface="Arial" panose="020B0604020202020204" pitchFamily="34" charset="0"/>
              </a:rPr>
              <a:t>«Оценка движимого имущества</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Денежная корректировка (Абсолютная корректировка)</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Денежная сумма, в которую оценивается </a:t>
            </a:r>
            <a:r>
              <a:rPr lang="ru-RU" sz="2400" b="1" dirty="0">
                <a:solidFill>
                  <a:srgbClr val="810000"/>
                </a:solidFill>
                <a:latin typeface="Arial,Bold"/>
              </a:rPr>
              <a:t>различие в характеристиках</a:t>
            </a:r>
            <a:br>
              <a:rPr lang="ru-RU" sz="2400" b="1" dirty="0">
                <a:solidFill>
                  <a:srgbClr val="810000"/>
                </a:solidFill>
                <a:latin typeface="Arial,Bold"/>
              </a:rPr>
            </a:br>
            <a:r>
              <a:rPr lang="ru-RU" sz="2400" b="1" dirty="0">
                <a:solidFill>
                  <a:srgbClr val="810000"/>
                </a:solidFill>
                <a:latin typeface="Arial,Bold"/>
              </a:rPr>
              <a:t>объекта</a:t>
            </a:r>
            <a:r>
              <a:rPr lang="ru-RU" sz="2400" b="1" dirty="0">
                <a:solidFill>
                  <a:srgbClr val="810000"/>
                </a:solidFill>
                <a:latin typeface="Arial" panose="020B0604020202020204" pitchFamily="34" charset="0"/>
              </a:rPr>
              <a:t>-</a:t>
            </a:r>
            <a:r>
              <a:rPr lang="ru-RU" sz="2400" b="1" dirty="0">
                <a:solidFill>
                  <a:srgbClr val="810000"/>
                </a:solidFill>
                <a:latin typeface="Arial,Bold"/>
              </a:rPr>
              <a:t>аналога и оцениваемого объекта</a:t>
            </a:r>
            <a:r>
              <a:rPr lang="ru-RU" sz="2400" dirty="0">
                <a:solidFill>
                  <a:srgbClr val="810000"/>
                </a:solidFill>
                <a:latin typeface="Arial" panose="020B0604020202020204" pitchFamily="34" charset="0"/>
              </a:rPr>
              <a:t>. Денежная </a:t>
            </a:r>
            <a:r>
              <a:rPr lang="ru-RU" sz="2400" dirty="0" smtClean="0">
                <a:solidFill>
                  <a:srgbClr val="810000"/>
                </a:solidFill>
                <a:latin typeface="Arial" panose="020B0604020202020204" pitchFamily="34" charset="0"/>
              </a:rPr>
              <a:t>корректировка может </a:t>
            </a:r>
            <a:r>
              <a:rPr lang="ru-RU" sz="2400" b="1" dirty="0">
                <a:solidFill>
                  <a:srgbClr val="810000"/>
                </a:solidFill>
                <a:latin typeface="Arial,Bold"/>
              </a:rPr>
              <a:t>применяться как к цене объекта</a:t>
            </a:r>
            <a:r>
              <a:rPr lang="ru-RU" sz="2400" b="1" dirty="0">
                <a:solidFill>
                  <a:srgbClr val="810000"/>
                </a:solidFill>
                <a:latin typeface="Arial" panose="020B0604020202020204" pitchFamily="34" charset="0"/>
              </a:rPr>
              <a:t>-</a:t>
            </a:r>
            <a:r>
              <a:rPr lang="ru-RU" sz="2400" b="1" dirty="0">
                <a:solidFill>
                  <a:srgbClr val="810000"/>
                </a:solidFill>
                <a:latin typeface="Arial,Bold"/>
              </a:rPr>
              <a:t>аналога </a:t>
            </a:r>
            <a:r>
              <a:rPr lang="ru-RU" sz="2400" dirty="0">
                <a:solidFill>
                  <a:srgbClr val="810000"/>
                </a:solidFill>
                <a:latin typeface="Arial" panose="020B0604020202020204" pitchFamily="34" charset="0"/>
              </a:rPr>
              <a:t>в целом, так и </a:t>
            </a:r>
            <a:r>
              <a:rPr lang="ru-RU" sz="2400" dirty="0" smtClean="0">
                <a:solidFill>
                  <a:srgbClr val="810000"/>
                </a:solidFill>
                <a:latin typeface="Arial" panose="020B0604020202020204" pitchFamily="34" charset="0"/>
              </a:rPr>
              <a:t>к единице </a:t>
            </a:r>
            <a:r>
              <a:rPr lang="ru-RU" sz="2400" dirty="0">
                <a:solidFill>
                  <a:srgbClr val="810000"/>
                </a:solidFill>
                <a:latin typeface="Arial" panose="020B0604020202020204" pitchFamily="34" charset="0"/>
              </a:rPr>
              <a:t>сравнения.</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575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68923" y="876300"/>
            <a:ext cx="11723077" cy="4076700"/>
          </a:xfrm>
        </p:spPr>
        <p:txBody>
          <a:bodyPr/>
          <a:lstStyle/>
          <a:p>
            <a:pPr algn="l"/>
            <a:r>
              <a:rPr lang="ru-RU" sz="2400" dirty="0">
                <a:solidFill>
                  <a:srgbClr val="810000"/>
                </a:solidFill>
                <a:latin typeface="Arial" panose="020B0604020202020204" pitchFamily="34" charset="0"/>
              </a:rPr>
              <a:t>Вопрос 18</a:t>
            </a:r>
            <a:r>
              <a:rPr lang="ru-RU" sz="2400" dirty="0" smtClean="0">
                <a:solidFill>
                  <a:srgbClr val="810000"/>
                </a:solidFill>
                <a:latin typeface="Arial" panose="020B0604020202020204" pitchFamily="34" charset="0"/>
              </a:rPr>
              <a:t>. </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Возраст, соответствующий физическому состоянию </a:t>
            </a:r>
            <a:r>
              <a:rPr lang="ru-RU" sz="2400" dirty="0" smtClean="0">
                <a:solidFill>
                  <a:srgbClr val="810000"/>
                </a:solidFill>
                <a:latin typeface="Arial" panose="020B0604020202020204" pitchFamily="34" charset="0"/>
              </a:rPr>
              <a:t>машины, отражающий </a:t>
            </a:r>
            <a:r>
              <a:rPr lang="ru-RU" sz="2400" dirty="0">
                <a:solidFill>
                  <a:srgbClr val="810000"/>
                </a:solidFill>
                <a:latin typeface="Arial" panose="020B0604020202020204" pitchFamily="34" charset="0"/>
              </a:rPr>
              <a:t>фактическую наработку машины за срок (Т) </a:t>
            </a:r>
            <a:r>
              <a:rPr lang="ru-RU" sz="2400" dirty="0" smtClean="0">
                <a:solidFill>
                  <a:srgbClr val="810000"/>
                </a:solidFill>
                <a:latin typeface="Arial" panose="020B0604020202020204" pitchFamily="34" charset="0"/>
              </a:rPr>
              <a:t>и учитывающий </a:t>
            </a:r>
            <a:r>
              <a:rPr lang="ru-RU" sz="2400" dirty="0">
                <a:solidFill>
                  <a:srgbClr val="810000"/>
                </a:solidFill>
                <a:latin typeface="Arial" panose="020B0604020202020204" pitchFamily="34" charset="0"/>
              </a:rPr>
              <a:t>условия, </a:t>
            </a:r>
            <a:r>
              <a:rPr lang="ru-RU" sz="2400" dirty="0" smtClean="0">
                <a:solidFill>
                  <a:srgbClr val="810000"/>
                </a:solidFill>
                <a:latin typeface="Arial" panose="020B0604020202020204" pitchFamily="34" charset="0"/>
              </a:rPr>
              <a:t>ее эксплуатации </a:t>
            </a:r>
            <a:r>
              <a:rPr lang="ru-RU" sz="2400" dirty="0">
                <a:solidFill>
                  <a:srgbClr val="810000"/>
                </a:solidFill>
                <a:latin typeface="Arial" panose="020B0604020202020204" pitchFamily="34" charset="0"/>
              </a:rPr>
              <a:t>это</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1) Нормативный срок службы</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2) Срок службы</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Хронологический (фактический) возраст</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Эффективный возраст</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5) Гарантийный срок</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6) Оставшийся срок службы</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692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57823" y="444500"/>
            <a:ext cx="11723077" cy="4076700"/>
          </a:xfrm>
        </p:spPr>
        <p:txBody>
          <a:bodyPr/>
          <a:lstStyle/>
          <a:p>
            <a:pPr algn="l"/>
            <a:r>
              <a:rPr lang="ru-RU" sz="2400" dirty="0">
                <a:solidFill>
                  <a:srgbClr val="810000"/>
                </a:solidFill>
                <a:latin typeface="Arial" panose="020B0604020202020204" pitchFamily="34" charset="0"/>
              </a:rPr>
              <a:t>Ответ на вопрос 18 (Вариант 4</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Терминология (глоссарий), используемая при подготовке вопросов 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задач квалификационного экзамена по направлению </a:t>
            </a:r>
            <a:r>
              <a:rPr lang="ru-RU" sz="2400" dirty="0" smtClean="0">
                <a:solidFill>
                  <a:srgbClr val="810000"/>
                </a:solidFill>
                <a:latin typeface="Arial" panose="020B0604020202020204" pitchFamily="34" charset="0"/>
              </a:rPr>
              <a:t>оценочной деятельности </a:t>
            </a:r>
            <a:r>
              <a:rPr lang="ru-RU" sz="2400" dirty="0">
                <a:solidFill>
                  <a:srgbClr val="810000"/>
                </a:solidFill>
                <a:latin typeface="Arial" panose="020B0604020202020204" pitchFamily="34" charset="0"/>
              </a:rPr>
              <a:t>«Оценка движимого имущества</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b="1" dirty="0">
                <a:solidFill>
                  <a:srgbClr val="810000"/>
                </a:solidFill>
                <a:latin typeface="Arial,Bold"/>
              </a:rPr>
              <a:t>Эффективный возраст</a:t>
            </a:r>
            <a:br>
              <a:rPr lang="ru-RU" sz="2400" b="1" dirty="0">
                <a:solidFill>
                  <a:srgbClr val="810000"/>
                </a:solidFill>
                <a:latin typeface="Arial,Bold"/>
              </a:rPr>
            </a:br>
            <a:r>
              <a:rPr lang="ru-RU" sz="2400" dirty="0" err="1">
                <a:solidFill>
                  <a:srgbClr val="810000"/>
                </a:solidFill>
                <a:latin typeface="Arial" panose="020B0604020202020204" pitchFamily="34" charset="0"/>
              </a:rPr>
              <a:t>Возраст</a:t>
            </a:r>
            <a:r>
              <a:rPr lang="ru-RU" sz="2400" dirty="0">
                <a:solidFill>
                  <a:srgbClr val="810000"/>
                </a:solidFill>
                <a:latin typeface="Arial" panose="020B0604020202020204" pitchFamily="34" charset="0"/>
              </a:rPr>
              <a:t>, соответствующий физическому состоянию </a:t>
            </a:r>
            <a:r>
              <a:rPr lang="ru-RU" sz="2400" dirty="0" smtClean="0">
                <a:solidFill>
                  <a:srgbClr val="810000"/>
                </a:solidFill>
                <a:latin typeface="Arial" panose="020B0604020202020204" pitchFamily="34" charset="0"/>
              </a:rPr>
              <a:t>машины, отражающий </a:t>
            </a:r>
            <a:r>
              <a:rPr lang="ru-RU" sz="2400" dirty="0">
                <a:solidFill>
                  <a:srgbClr val="810000"/>
                </a:solidFill>
                <a:latin typeface="Arial" panose="020B0604020202020204" pitchFamily="34" charset="0"/>
              </a:rPr>
              <a:t>фактическую наработку машины по состоянию на </a:t>
            </a:r>
            <a:r>
              <a:rPr lang="ru-RU" sz="2400" dirty="0" smtClean="0">
                <a:solidFill>
                  <a:srgbClr val="810000"/>
                </a:solidFill>
                <a:latin typeface="Arial" panose="020B0604020202020204" pitchFamily="34" charset="0"/>
              </a:rPr>
              <a:t>дату оценки </a:t>
            </a:r>
            <a:r>
              <a:rPr lang="ru-RU" sz="2400" dirty="0">
                <a:solidFill>
                  <a:srgbClr val="810000"/>
                </a:solidFill>
                <a:latin typeface="Arial" panose="020B0604020202020204" pitchFamily="34" charset="0"/>
              </a:rPr>
              <a:t>(или текущую дату) и учитывающий условия ее эксплуатации.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Может отличаться от хронологического возраста.</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957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83223" y="419100"/>
            <a:ext cx="11723077" cy="3746500"/>
          </a:xfrm>
        </p:spPr>
        <p:txBody>
          <a:bodyPr/>
          <a:lstStyle/>
          <a:p>
            <a:pPr algn="l"/>
            <a:r>
              <a:rPr lang="ru-RU" sz="2400" dirty="0">
                <a:solidFill>
                  <a:srgbClr val="810000"/>
                </a:solidFill>
                <a:latin typeface="Arial" panose="020B0604020202020204" pitchFamily="34" charset="0"/>
              </a:rPr>
              <a:t>Вопрос 19</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При расчете типичных затрат на воспроизводство/замещение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установленного импортного оборудования не учитываются </a:t>
            </a:r>
            <a:r>
              <a:rPr lang="ru-RU" sz="2400" dirty="0" smtClean="0">
                <a:solidFill>
                  <a:srgbClr val="810000"/>
                </a:solidFill>
                <a:latin typeface="Arial" panose="020B0604020202020204" pitchFamily="34" charset="0"/>
              </a:rPr>
              <a:t>следующие затраты:</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smtClean="0">
                <a:solidFill>
                  <a:srgbClr val="810000"/>
                </a:solidFill>
                <a:latin typeface="Arial" panose="020B0604020202020204" pitchFamily="34" charset="0"/>
              </a:rPr>
              <a:t>Варианты </a:t>
            </a:r>
            <a:r>
              <a:rPr lang="ru-RU" sz="2400" dirty="0">
                <a:solidFill>
                  <a:srgbClr val="810000"/>
                </a:solidFill>
                <a:latin typeface="Arial" panose="020B0604020202020204" pitchFamily="34" charset="0"/>
              </a:rPr>
              <a:t>ответов: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1) Затраты на оформление таможенной документации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2) Затраты на ускоренную доставку</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Затраты на шеф-монтаж при установке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Затраты на пуско-наладку</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191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70523" y="469900"/>
            <a:ext cx="11723077" cy="6197600"/>
          </a:xfrm>
        </p:spPr>
        <p:txBody>
          <a:bodyPr/>
          <a:lstStyle/>
          <a:p>
            <a:pPr algn="l"/>
            <a:r>
              <a:rPr lang="ru-RU" sz="2400" dirty="0">
                <a:solidFill>
                  <a:srgbClr val="810000"/>
                </a:solidFill>
                <a:latin typeface="Arial" panose="020B0604020202020204" pitchFamily="34" charset="0"/>
              </a:rPr>
              <a:t>Ответ на вопрос 19 (Вариант 2</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Терминология (глоссарий), используемая при подготовке вопросов 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задач квалификационного экзамена по направлению </a:t>
            </a:r>
            <a:r>
              <a:rPr lang="ru-RU" sz="2400" dirty="0" smtClean="0">
                <a:solidFill>
                  <a:srgbClr val="810000"/>
                </a:solidFill>
                <a:latin typeface="Arial" panose="020B0604020202020204" pitchFamily="34" charset="0"/>
              </a:rPr>
              <a:t>оценочной деятельности </a:t>
            </a:r>
            <a:r>
              <a:rPr lang="ru-RU" sz="2400" dirty="0">
                <a:solidFill>
                  <a:srgbClr val="810000"/>
                </a:solidFill>
                <a:latin typeface="Arial" panose="020B0604020202020204" pitchFamily="34" charset="0"/>
              </a:rPr>
              <a:t>«Оценка движимого имущества</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b="1" dirty="0">
                <a:solidFill>
                  <a:srgbClr val="810000"/>
                </a:solidFill>
                <a:latin typeface="Arial,Bold"/>
              </a:rPr>
              <a:t>Прямые расходы (прямые затраты)</a:t>
            </a:r>
            <a:br>
              <a:rPr lang="ru-RU" sz="2400" b="1" dirty="0">
                <a:solidFill>
                  <a:srgbClr val="810000"/>
                </a:solidFill>
                <a:latin typeface="Arial,Bold"/>
              </a:rPr>
            </a:br>
            <a:r>
              <a:rPr lang="ru-RU" sz="2400" dirty="0">
                <a:solidFill>
                  <a:srgbClr val="810000"/>
                </a:solidFill>
                <a:latin typeface="Arial" panose="020B0604020202020204" pitchFamily="34" charset="0"/>
              </a:rPr>
              <a:t>•Все затраты, непосредственно связанные с приобретением и </a:t>
            </a:r>
            <a:r>
              <a:rPr lang="ru-RU" sz="2400" dirty="0" smtClean="0">
                <a:solidFill>
                  <a:srgbClr val="810000"/>
                </a:solidFill>
                <a:latin typeface="Arial" panose="020B0604020202020204" pitchFamily="34" charset="0"/>
              </a:rPr>
              <a:t>вводом объекта </a:t>
            </a:r>
            <a:r>
              <a:rPr lang="ru-RU" sz="2400" dirty="0">
                <a:solidFill>
                  <a:srgbClr val="810000"/>
                </a:solidFill>
                <a:latin typeface="Arial" panose="020B0604020202020204" pitchFamily="34" charset="0"/>
              </a:rPr>
              <a:t>в эксплуатацию (включая затраты на упаковку, </a:t>
            </a:r>
            <a:r>
              <a:rPr lang="ru-RU" sz="2400" dirty="0" smtClean="0">
                <a:solidFill>
                  <a:srgbClr val="810000"/>
                </a:solidFill>
                <a:latin typeface="Arial" panose="020B0604020202020204" pitchFamily="34" charset="0"/>
              </a:rPr>
              <a:t>доставку, таможню</a:t>
            </a:r>
            <a:r>
              <a:rPr lang="ru-RU" sz="2400" dirty="0">
                <a:solidFill>
                  <a:srgbClr val="810000"/>
                </a:solidFill>
                <a:latin typeface="Arial" panose="020B0604020202020204" pitchFamily="34" charset="0"/>
              </a:rPr>
              <a:t>, монтаж и шеф-монтаж, пуско-наладку и прочие).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•Данные затраты, </a:t>
            </a:r>
            <a:r>
              <a:rPr lang="ru-RU" sz="2400" i="1" dirty="0">
                <a:solidFill>
                  <a:srgbClr val="810000"/>
                </a:solidFill>
                <a:latin typeface="Arial,Italic"/>
              </a:rPr>
              <a:t>за исключением нетипичных затрат </a:t>
            </a:r>
            <a:r>
              <a:rPr lang="ru-RU" sz="2400" dirty="0">
                <a:solidFill>
                  <a:srgbClr val="810000"/>
                </a:solidFill>
                <a:latin typeface="Arial" panose="020B0604020202020204" pitchFamily="34" charset="0"/>
              </a:rPr>
              <a:t>(таких </a:t>
            </a:r>
            <a:r>
              <a:rPr lang="ru-RU" sz="2400" dirty="0" smtClean="0">
                <a:solidFill>
                  <a:srgbClr val="810000"/>
                </a:solidFill>
                <a:latin typeface="Arial" panose="020B0604020202020204" pitchFamily="34" charset="0"/>
              </a:rPr>
              <a:t>как </a:t>
            </a:r>
            <a:r>
              <a:rPr lang="ru-RU" sz="2400" b="1" i="1" dirty="0" smtClean="0">
                <a:solidFill>
                  <a:srgbClr val="810000"/>
                </a:solidFill>
                <a:latin typeface="Arial,BoldItalic"/>
              </a:rPr>
              <a:t>ускоренная </a:t>
            </a:r>
            <a:r>
              <a:rPr lang="ru-RU" sz="2400" b="1" i="1" dirty="0">
                <a:solidFill>
                  <a:srgbClr val="810000"/>
                </a:solidFill>
                <a:latin typeface="Arial,BoldItalic"/>
              </a:rPr>
              <a:t>доставка</a:t>
            </a:r>
            <a:r>
              <a:rPr lang="ru-RU" sz="2400" dirty="0">
                <a:solidFill>
                  <a:srgbClr val="810000"/>
                </a:solidFill>
                <a:latin typeface="Arial" panose="020B0604020202020204" pitchFamily="34" charset="0"/>
              </a:rPr>
              <a:t>, срочное оформление документации и других</a:t>
            </a:r>
            <a:r>
              <a:rPr lang="ru-RU" sz="2400" dirty="0" smtClean="0">
                <a:solidFill>
                  <a:srgbClr val="810000"/>
                </a:solidFill>
                <a:latin typeface="Arial" panose="020B0604020202020204" pitchFamily="34" charset="0"/>
              </a:rPr>
              <a:t>), включаются </a:t>
            </a:r>
            <a:r>
              <a:rPr lang="ru-RU" sz="2400" dirty="0">
                <a:solidFill>
                  <a:srgbClr val="810000"/>
                </a:solidFill>
                <a:latin typeface="Arial" panose="020B0604020202020204" pitchFamily="34" charset="0"/>
              </a:rPr>
              <a:t>в затраты на замещение.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•Прямые расходы необходимо отделять и учитывать отдельно </a:t>
            </a:r>
            <a:r>
              <a:rPr lang="ru-RU" sz="2400" dirty="0" smtClean="0">
                <a:solidFill>
                  <a:srgbClr val="810000"/>
                </a:solidFill>
                <a:latin typeface="Arial" panose="020B0604020202020204" pitchFamily="34" charset="0"/>
              </a:rPr>
              <a:t>от косвенных </a:t>
            </a:r>
            <a:r>
              <a:rPr lang="ru-RU" sz="2400" dirty="0">
                <a:solidFill>
                  <a:srgbClr val="810000"/>
                </a:solidFill>
                <a:latin typeface="Arial" panose="020B0604020202020204" pitchFamily="34" charset="0"/>
              </a:rPr>
              <a:t>расходов, которые нельзя однозначно отнести к </a:t>
            </a:r>
            <a:r>
              <a:rPr lang="ru-RU" sz="2400" dirty="0" smtClean="0">
                <a:solidFill>
                  <a:srgbClr val="810000"/>
                </a:solidFill>
                <a:latin typeface="Arial" panose="020B0604020202020204" pitchFamily="34" charset="0"/>
              </a:rPr>
              <a:t>конкретному объекту (проектирование </a:t>
            </a:r>
            <a:r>
              <a:rPr lang="ru-RU" sz="2400" dirty="0">
                <a:solidFill>
                  <a:srgbClr val="810000"/>
                </a:solidFill>
                <a:latin typeface="Arial" panose="020B0604020202020204" pitchFamily="34" charset="0"/>
              </a:rPr>
              <a:t>производственной площадки, </a:t>
            </a:r>
            <a:r>
              <a:rPr lang="ru-RU" sz="2400" dirty="0" smtClean="0">
                <a:solidFill>
                  <a:srgbClr val="810000"/>
                </a:solidFill>
                <a:latin typeface="Arial" panose="020B0604020202020204" pitchFamily="34" charset="0"/>
              </a:rPr>
              <a:t>инжиниринг, финансирование </a:t>
            </a:r>
            <a:r>
              <a:rPr lang="ru-RU" sz="2400" dirty="0">
                <a:solidFill>
                  <a:srgbClr val="810000"/>
                </a:solidFill>
                <a:latin typeface="Arial" panose="020B0604020202020204" pitchFamily="34" charset="0"/>
              </a:rPr>
              <a:t>и др.), поскольку они обычно относятся к </a:t>
            </a:r>
            <a:r>
              <a:rPr lang="ru-RU" sz="2400" dirty="0" smtClean="0">
                <a:solidFill>
                  <a:srgbClr val="810000"/>
                </a:solidFill>
                <a:latin typeface="Arial" panose="020B0604020202020204" pitchFamily="34" charset="0"/>
              </a:rPr>
              <a:t>целому имущественному </a:t>
            </a:r>
            <a:r>
              <a:rPr lang="ru-RU" sz="2400" dirty="0">
                <a:solidFill>
                  <a:srgbClr val="810000"/>
                </a:solidFill>
                <a:latin typeface="Arial" panose="020B0604020202020204" pitchFamily="34" charset="0"/>
              </a:rPr>
              <a:t>комплексу, а не к отдельным объектам.</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108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7909" y="190500"/>
            <a:ext cx="11934091" cy="4866054"/>
          </a:xfrm>
        </p:spPr>
        <p:txBody>
          <a:bodyPr/>
          <a:lstStyle/>
          <a:p>
            <a:pPr algn="l"/>
            <a:r>
              <a:rPr lang="ru-RU" sz="2400" dirty="0" smtClean="0">
                <a:solidFill>
                  <a:schemeClr val="accent4">
                    <a:lumMod val="75000"/>
                  </a:schemeClr>
                </a:solidFill>
                <a:latin typeface="Arial" panose="020B0604020202020204" pitchFamily="34" charset="0"/>
                <a:cs typeface="Arial" panose="020B0604020202020204" pitchFamily="34" charset="0"/>
              </a:rPr>
              <a:t>Вопрос.2</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Какая стоимость в соответствии с федеральным стандартом</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определяется для целей залога</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Варианты ответов: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1) залоговая стоимость</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2) рыночная стоимость и при наличии соответствующих требований 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smtClean="0">
                <a:solidFill>
                  <a:schemeClr val="accent4">
                    <a:lumMod val="75000"/>
                  </a:schemeClr>
                </a:solidFill>
                <a:latin typeface="Arial" panose="020B0604020202020204" pitchFamily="34" charset="0"/>
                <a:cs typeface="Arial" panose="020B0604020202020204" pitchFamily="34" charset="0"/>
              </a:rPr>
              <a:t>задании на </a:t>
            </a:r>
            <a:r>
              <a:rPr lang="ru-RU" sz="2400" dirty="0">
                <a:solidFill>
                  <a:schemeClr val="accent4">
                    <a:lumMod val="75000"/>
                  </a:schemeClr>
                </a:solidFill>
                <a:latin typeface="Arial" panose="020B0604020202020204" pitchFamily="34" charset="0"/>
                <a:cs typeface="Arial" panose="020B0604020202020204" pitchFamily="34" charset="0"/>
              </a:rPr>
              <a:t>оценку в дополнение может определяться </a:t>
            </a:r>
            <a:r>
              <a:rPr lang="ru-RU" sz="2400" dirty="0" smtClean="0">
                <a:solidFill>
                  <a:schemeClr val="accent4">
                    <a:lumMod val="75000"/>
                  </a:schemeClr>
                </a:solidFill>
                <a:latin typeface="Arial" panose="020B0604020202020204" pitchFamily="34" charset="0"/>
                <a:cs typeface="Arial" panose="020B0604020202020204" pitchFamily="34" charset="0"/>
              </a:rPr>
              <a:t>залоговая стоимость</a:t>
            </a: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3) рыночная стоимость и при наличии соответствующих требований 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smtClean="0">
                <a:solidFill>
                  <a:schemeClr val="accent4">
                    <a:lumMod val="75000"/>
                  </a:schemeClr>
                </a:solidFill>
                <a:latin typeface="Arial" panose="020B0604020202020204" pitchFamily="34" charset="0"/>
                <a:cs typeface="Arial" panose="020B0604020202020204" pitchFamily="34" charset="0"/>
              </a:rPr>
              <a:t>задании на </a:t>
            </a:r>
            <a:r>
              <a:rPr lang="ru-RU" sz="2400" dirty="0">
                <a:solidFill>
                  <a:schemeClr val="accent4">
                    <a:lumMod val="75000"/>
                  </a:schemeClr>
                </a:solidFill>
                <a:latin typeface="Arial" panose="020B0604020202020204" pitchFamily="34" charset="0"/>
                <a:cs typeface="Arial" panose="020B0604020202020204" pitchFamily="34" charset="0"/>
              </a:rPr>
              <a:t>оценку в дополнение могут определяться инвестиционная</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и (или) ликвидационная стоимости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4) только рыночная стоимость</a:t>
            </a:r>
          </a:p>
        </p:txBody>
      </p:sp>
    </p:spTree>
    <p:extLst>
      <p:ext uri="{BB962C8B-B14F-4D97-AF65-F5344CB8AC3E}">
        <p14:creationId xmlns:p14="http://schemas.microsoft.com/office/powerpoint/2010/main" val="3794701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68923" y="114300"/>
            <a:ext cx="11723077" cy="6616700"/>
          </a:xfrm>
        </p:spPr>
        <p:txBody>
          <a:bodyPr/>
          <a:lstStyle/>
          <a:p>
            <a:pPr algn="l"/>
            <a:r>
              <a:rPr lang="ru-RU" sz="2400" dirty="0">
                <a:solidFill>
                  <a:srgbClr val="810000"/>
                </a:solidFill>
                <a:latin typeface="Arial" panose="020B0604020202020204" pitchFamily="34" charset="0"/>
              </a:rPr>
              <a:t>Вопрос 20</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smtClean="0">
                <a:solidFill>
                  <a:srgbClr val="810000"/>
                </a:solidFill>
                <a:latin typeface="Arial" panose="020B0604020202020204" pitchFamily="34" charset="0"/>
              </a:rPr>
              <a:t/>
            </a:r>
            <a:br>
              <a:rPr lang="ru-RU" sz="2400" dirty="0" smtClean="0">
                <a:solidFill>
                  <a:srgbClr val="810000"/>
                </a:solidFill>
                <a:latin typeface="Arial" panose="020B0604020202020204" pitchFamily="34" charset="0"/>
              </a:rPr>
            </a:br>
            <a:r>
              <a:rPr lang="ru-RU" sz="2400" dirty="0" smtClean="0">
                <a:solidFill>
                  <a:srgbClr val="810000"/>
                </a:solidFill>
                <a:latin typeface="Arial" panose="020B0604020202020204" pitchFamily="34" charset="0"/>
              </a:rPr>
              <a:t>В </a:t>
            </a:r>
            <a:r>
              <a:rPr lang="ru-RU" sz="2400" dirty="0">
                <a:solidFill>
                  <a:srgbClr val="810000"/>
                </a:solidFill>
                <a:latin typeface="Arial" panose="020B0604020202020204" pitchFamily="34" charset="0"/>
              </a:rPr>
              <a:t>каком случае применение индексации (без проведения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дополнительного анализа и корректировок) приведет к </a:t>
            </a:r>
            <a:r>
              <a:rPr lang="ru-RU" sz="2400" dirty="0" smtClean="0">
                <a:solidFill>
                  <a:srgbClr val="810000"/>
                </a:solidFill>
                <a:latin typeface="Arial" panose="020B0604020202020204" pitchFamily="34" charset="0"/>
              </a:rPr>
              <a:t>заведомо искаженной </a:t>
            </a:r>
            <a:r>
              <a:rPr lang="ru-RU" sz="2400" dirty="0">
                <a:solidFill>
                  <a:srgbClr val="810000"/>
                </a:solidFill>
                <a:latin typeface="Arial" panose="020B0604020202020204" pitchFamily="34" charset="0"/>
              </a:rPr>
              <a:t>величине затрат на </a:t>
            </a:r>
            <a:r>
              <a:rPr lang="ru-RU" sz="2400" dirty="0" smtClean="0">
                <a:solidFill>
                  <a:srgbClr val="810000"/>
                </a:solidFill>
                <a:latin typeface="Arial" panose="020B0604020202020204" pitchFamily="34" charset="0"/>
              </a:rPr>
              <a:t>замещение/воспроизводство единичного </a:t>
            </a:r>
            <a:r>
              <a:rPr lang="ru-RU" sz="2400" dirty="0">
                <a:solidFill>
                  <a:srgbClr val="810000"/>
                </a:solidFill>
                <a:latin typeface="Arial" panose="020B0604020202020204" pitchFamily="34" charset="0"/>
              </a:rPr>
              <a:t>объекта оценки: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 Индексация первоначальной балансовой стоимости </a:t>
            </a:r>
            <a:r>
              <a:rPr lang="ru-RU" sz="2400" dirty="0" smtClean="0">
                <a:solidFill>
                  <a:srgbClr val="810000"/>
                </a:solidFill>
                <a:latin typeface="Arial" panose="020B0604020202020204" pitchFamily="34" charset="0"/>
              </a:rPr>
              <a:t>объекта, поставленного </a:t>
            </a:r>
            <a:r>
              <a:rPr lang="ru-RU" sz="2400" dirty="0">
                <a:solidFill>
                  <a:srgbClr val="810000"/>
                </a:solidFill>
                <a:latin typeface="Arial" panose="020B0604020202020204" pitchFamily="34" charset="0"/>
              </a:rPr>
              <a:t>на баланс при изготовлении/приобретении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II. Индексация первоначальной балансовой стоимости </a:t>
            </a:r>
            <a:r>
              <a:rPr lang="ru-RU" sz="2400" dirty="0" smtClean="0">
                <a:solidFill>
                  <a:srgbClr val="810000"/>
                </a:solidFill>
                <a:latin typeface="Arial" panose="020B0604020202020204" pitchFamily="34" charset="0"/>
              </a:rPr>
              <a:t>объекта, принятого </a:t>
            </a:r>
            <a:r>
              <a:rPr lang="ru-RU" sz="2400" dirty="0">
                <a:solidFill>
                  <a:srgbClr val="810000"/>
                </a:solidFill>
                <a:latin typeface="Arial" panose="020B0604020202020204" pitchFamily="34" charset="0"/>
              </a:rPr>
              <a:t>на баланс по остаточной стоимости при </a:t>
            </a:r>
            <a:r>
              <a:rPr lang="ru-RU" sz="2400" dirty="0" smtClean="0">
                <a:solidFill>
                  <a:srgbClr val="810000"/>
                </a:solidFill>
                <a:latin typeface="Arial" panose="020B0604020202020204" pitchFamily="34" charset="0"/>
              </a:rPr>
              <a:t>реорганизации предприятия</a:t>
            </a: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III. Индексация остаточной балансовой стоимости объекта</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IV. Индексация первоначальной балансовой стоимости </a:t>
            </a:r>
            <a:r>
              <a:rPr lang="ru-RU" sz="2400" dirty="0" smtClean="0">
                <a:solidFill>
                  <a:srgbClr val="810000"/>
                </a:solidFill>
                <a:latin typeface="Arial" panose="020B0604020202020204" pitchFamily="34" charset="0"/>
              </a:rPr>
              <a:t>объекта, приобретенного </a:t>
            </a:r>
            <a:r>
              <a:rPr lang="ru-RU" sz="2400" dirty="0">
                <a:solidFill>
                  <a:srgbClr val="810000"/>
                </a:solidFill>
                <a:latin typeface="Arial" panose="020B0604020202020204" pitchFamily="34" charset="0"/>
              </a:rPr>
              <a:t>на вторичном рынке по рыночной </a:t>
            </a:r>
            <a:r>
              <a:rPr lang="ru-RU" sz="2400" dirty="0" smtClean="0">
                <a:solidFill>
                  <a:srgbClr val="810000"/>
                </a:solidFill>
                <a:latin typeface="Arial" panose="020B0604020202020204" pitchFamily="34" charset="0"/>
              </a:rPr>
              <a:t>стоимости</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1) III</a:t>
            </a:r>
            <a:br>
              <a:rPr lang="en-US"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2) II, III</a:t>
            </a:r>
            <a:br>
              <a:rPr lang="en-US"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3) II, III, IV</a:t>
            </a:r>
            <a:br>
              <a:rPr lang="en-US"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все вышеперечисленное</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944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68923" y="203200"/>
            <a:ext cx="11723077" cy="4965700"/>
          </a:xfrm>
        </p:spPr>
        <p:txBody>
          <a:bodyPr/>
          <a:lstStyle/>
          <a:p>
            <a:pPr algn="l"/>
            <a:r>
              <a:rPr lang="ru-RU" sz="2400" dirty="0">
                <a:solidFill>
                  <a:srgbClr val="810000"/>
                </a:solidFill>
                <a:latin typeface="Arial" panose="020B0604020202020204" pitchFamily="34" charset="0"/>
              </a:rPr>
              <a:t>Ответ на вопрос 20 (Вариант 3</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Любопытно, что первый вариант ответа не рассматривается нигде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(только в 4 варианте ответа)</a:t>
            </a:r>
            <a:br>
              <a:rPr lang="ru-RU" sz="2400" dirty="0">
                <a:solidFill>
                  <a:srgbClr val="810000"/>
                </a:solidFill>
                <a:latin typeface="Arial" panose="020B0604020202020204" pitchFamily="34" charset="0"/>
              </a:rPr>
            </a:br>
            <a:r>
              <a:rPr lang="ru-RU" sz="2400" b="1" i="1" dirty="0">
                <a:solidFill>
                  <a:srgbClr val="810000"/>
                </a:solidFill>
                <a:latin typeface="Arial,BoldItalic"/>
              </a:rPr>
              <a:t>Метод индексации (трендов) с помощью ценовых </a:t>
            </a:r>
            <a:r>
              <a:rPr lang="ru-RU" sz="2400" b="1" i="1" dirty="0" smtClean="0">
                <a:solidFill>
                  <a:srgbClr val="810000"/>
                </a:solidFill>
                <a:latin typeface="Arial,BoldItalic"/>
              </a:rPr>
              <a:t>трендов затратного </a:t>
            </a:r>
            <a:r>
              <a:rPr lang="ru-RU" sz="2400" b="1" i="1" dirty="0">
                <a:solidFill>
                  <a:srgbClr val="810000"/>
                </a:solidFill>
                <a:latin typeface="Arial,BoldItalic"/>
              </a:rPr>
              <a:t>типа </a:t>
            </a:r>
            <a:r>
              <a:rPr lang="ru-RU" sz="2400" dirty="0">
                <a:solidFill>
                  <a:srgbClr val="810000"/>
                </a:solidFill>
                <a:latin typeface="Arial" panose="020B0604020202020204" pitchFamily="34" charset="0"/>
              </a:rPr>
              <a:t>(«Оценка машин и оборудования» под </a:t>
            </a:r>
            <a:r>
              <a:rPr lang="ru-RU" sz="2400" dirty="0" smtClean="0">
                <a:solidFill>
                  <a:srgbClr val="810000"/>
                </a:solidFill>
                <a:latin typeface="Arial" panose="020B0604020202020204" pitchFamily="34" charset="0"/>
              </a:rPr>
              <a:t>ред. Федотовой </a:t>
            </a:r>
            <a:r>
              <a:rPr lang="ru-RU" sz="2400" dirty="0">
                <a:solidFill>
                  <a:srgbClr val="810000"/>
                </a:solidFill>
                <a:latin typeface="Arial" panose="020B0604020202020204" pitchFamily="34" charset="0"/>
              </a:rPr>
              <a:t>М.А.,М, 2017 г. стр. 181)</a:t>
            </a:r>
            <a:br>
              <a:rPr lang="ru-RU" sz="2400" dirty="0">
                <a:solidFill>
                  <a:srgbClr val="810000"/>
                </a:solidFill>
                <a:latin typeface="Arial" panose="020B0604020202020204" pitchFamily="34" charset="0"/>
              </a:rPr>
            </a:br>
            <a:r>
              <a:rPr lang="ru-RU" sz="2400" b="1" i="1" dirty="0">
                <a:solidFill>
                  <a:srgbClr val="810000"/>
                </a:solidFill>
                <a:latin typeface="Arial,BoldItalic"/>
              </a:rPr>
              <a:t>«В основе этого метода лежит пересчет полной </a:t>
            </a:r>
            <a:r>
              <a:rPr lang="ru-RU" sz="2400" b="1" i="1" dirty="0" smtClean="0">
                <a:solidFill>
                  <a:srgbClr val="810000"/>
                </a:solidFill>
                <a:latin typeface="Arial,BoldItalic"/>
              </a:rPr>
              <a:t>балансовой стоимости </a:t>
            </a:r>
            <a:r>
              <a:rPr lang="ru-RU" sz="2400" b="1" i="1" dirty="0">
                <a:solidFill>
                  <a:srgbClr val="810000"/>
                </a:solidFill>
                <a:latin typeface="Arial,BoldItalic"/>
              </a:rPr>
              <a:t>объекта оценки в полную стоимость (без </a:t>
            </a:r>
            <a:r>
              <a:rPr lang="ru-RU" sz="2400" b="1" i="1" dirty="0" smtClean="0">
                <a:solidFill>
                  <a:srgbClr val="810000"/>
                </a:solidFill>
                <a:latin typeface="Arial,BoldItalic"/>
              </a:rPr>
              <a:t>учета износа </a:t>
            </a:r>
            <a:r>
              <a:rPr lang="ru-RU" sz="2400" b="1" i="1" dirty="0">
                <a:solidFill>
                  <a:srgbClr val="810000"/>
                </a:solidFill>
                <a:latin typeface="Arial,BoldItalic"/>
              </a:rPr>
              <a:t>и </a:t>
            </a:r>
            <a:r>
              <a:rPr lang="ru-RU" sz="2400" b="1" i="1" dirty="0" err="1">
                <a:solidFill>
                  <a:srgbClr val="810000"/>
                </a:solidFill>
                <a:latin typeface="Arial,BoldItalic"/>
              </a:rPr>
              <a:t>устареваний</a:t>
            </a:r>
            <a:r>
              <a:rPr lang="ru-RU" sz="2400" b="1" i="1" dirty="0">
                <a:solidFill>
                  <a:srgbClr val="810000"/>
                </a:solidFill>
                <a:latin typeface="Arial" panose="020B0604020202020204" pitchFamily="34" charset="0"/>
              </a:rPr>
              <a:t>) </a:t>
            </a:r>
            <a:r>
              <a:rPr lang="ru-RU" sz="2400" b="1" i="1" dirty="0">
                <a:solidFill>
                  <a:srgbClr val="810000"/>
                </a:solidFill>
                <a:latin typeface="Arial,BoldItalic"/>
              </a:rPr>
              <a:t>на дату оценки</a:t>
            </a:r>
            <a:r>
              <a:rPr lang="ru-RU" sz="2400" b="1" i="1" dirty="0">
                <a:solidFill>
                  <a:srgbClr val="810000"/>
                </a:solidFill>
                <a:latin typeface="Arial" panose="020B0604020202020204" pitchFamily="34" charset="0"/>
              </a:rPr>
              <a:t>. </a:t>
            </a:r>
            <a:r>
              <a:rPr lang="ru-RU" sz="2400" b="1" i="1" dirty="0">
                <a:solidFill>
                  <a:srgbClr val="810000"/>
                </a:solidFill>
                <a:latin typeface="Arial,BoldItalic"/>
              </a:rPr>
              <a:t>Причем </a:t>
            </a:r>
            <a:r>
              <a:rPr lang="ru-RU" sz="2400" b="1" i="1" dirty="0" smtClean="0">
                <a:solidFill>
                  <a:srgbClr val="810000"/>
                </a:solidFill>
                <a:latin typeface="Arial,BoldItalic"/>
              </a:rPr>
              <a:t>исходная балансовая </a:t>
            </a:r>
            <a:r>
              <a:rPr lang="ru-RU" sz="2400" b="1" i="1" dirty="0">
                <a:solidFill>
                  <a:srgbClr val="810000"/>
                </a:solidFill>
                <a:latin typeface="Arial,BoldItalic"/>
              </a:rPr>
              <a:t>стоимость берется либо как первоначальная </a:t>
            </a:r>
            <a:r>
              <a:rPr lang="ru-RU" sz="2400" b="1" i="1" dirty="0" smtClean="0">
                <a:solidFill>
                  <a:srgbClr val="810000"/>
                </a:solidFill>
                <a:latin typeface="Arial,BoldItalic"/>
              </a:rPr>
              <a:t>на дату </a:t>
            </a:r>
            <a:r>
              <a:rPr lang="ru-RU" sz="2400" b="1" i="1" dirty="0">
                <a:solidFill>
                  <a:srgbClr val="810000"/>
                </a:solidFill>
                <a:latin typeface="Arial,BoldItalic"/>
              </a:rPr>
              <a:t>приобретения и постановки на учет, если объект </a:t>
            </a:r>
            <a:r>
              <a:rPr lang="ru-RU" sz="2400" b="1" i="1" dirty="0" smtClean="0">
                <a:solidFill>
                  <a:srgbClr val="810000"/>
                </a:solidFill>
                <a:latin typeface="Arial,BoldItalic"/>
              </a:rPr>
              <a:t>не переоценивался</a:t>
            </a:r>
            <a:r>
              <a:rPr lang="ru-RU" sz="2400" b="1" i="1" dirty="0">
                <a:solidFill>
                  <a:srgbClr val="810000"/>
                </a:solidFill>
                <a:latin typeface="Arial,BoldItalic"/>
              </a:rPr>
              <a:t>, либо как полная </a:t>
            </a:r>
            <a:r>
              <a:rPr lang="ru-RU" sz="2400" b="1" i="1" dirty="0" smtClean="0">
                <a:solidFill>
                  <a:srgbClr val="810000"/>
                </a:solidFill>
                <a:latin typeface="Arial,BoldItalic"/>
              </a:rPr>
              <a:t>восстановительная стоимость </a:t>
            </a:r>
            <a:r>
              <a:rPr lang="ru-RU" sz="2400" b="1" i="1" dirty="0">
                <a:solidFill>
                  <a:srgbClr val="810000"/>
                </a:solidFill>
                <a:latin typeface="Arial,BoldItalic"/>
              </a:rPr>
              <a:t>на дату последней переоценки»</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0524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57823" y="127000"/>
            <a:ext cx="11723077" cy="6604000"/>
          </a:xfrm>
        </p:spPr>
        <p:txBody>
          <a:bodyPr/>
          <a:lstStyle/>
          <a:p>
            <a:pPr algn="l"/>
            <a:r>
              <a:rPr lang="ru-RU" sz="2300" dirty="0">
                <a:solidFill>
                  <a:srgbClr val="810000"/>
                </a:solidFill>
                <a:latin typeface="Arial" panose="020B0604020202020204" pitchFamily="34" charset="0"/>
              </a:rPr>
              <a:t>Вопрос 21.</a:t>
            </a:r>
            <a:br>
              <a:rPr lang="ru-RU" sz="2300" dirty="0">
                <a:solidFill>
                  <a:srgbClr val="810000"/>
                </a:solidFill>
                <a:latin typeface="Arial" panose="020B0604020202020204" pitchFamily="34" charset="0"/>
              </a:rPr>
            </a:br>
            <a:r>
              <a:rPr lang="ru-RU" sz="2300" dirty="0">
                <a:solidFill>
                  <a:srgbClr val="810000"/>
                </a:solidFill>
                <a:latin typeface="Arial" panose="020B0604020202020204" pitchFamily="34" charset="0"/>
              </a:rPr>
              <a:t>В каких методах расчета физического износа </a:t>
            </a:r>
            <a:r>
              <a:rPr lang="ru-RU" sz="2300" dirty="0" smtClean="0">
                <a:solidFill>
                  <a:srgbClr val="810000"/>
                </a:solidFill>
                <a:latin typeface="Arial" panose="020B0604020202020204" pitchFamily="34" charset="0"/>
              </a:rPr>
              <a:t>учитывается хронологический </a:t>
            </a:r>
            <a:r>
              <a:rPr lang="ru-RU" sz="2300" dirty="0">
                <a:solidFill>
                  <a:srgbClr val="810000"/>
                </a:solidFill>
                <a:latin typeface="Arial" panose="020B0604020202020204" pitchFamily="34" charset="0"/>
              </a:rPr>
              <a:t>возраст объекта:</a:t>
            </a:r>
            <a:br>
              <a:rPr lang="ru-RU" sz="2300" dirty="0">
                <a:solidFill>
                  <a:srgbClr val="810000"/>
                </a:solidFill>
                <a:latin typeface="Arial" panose="020B0604020202020204" pitchFamily="34" charset="0"/>
              </a:rPr>
            </a:br>
            <a:r>
              <a:rPr lang="en-US" sz="2300" dirty="0">
                <a:solidFill>
                  <a:srgbClr val="810000"/>
                </a:solidFill>
                <a:latin typeface="Arial" panose="020B0604020202020204" pitchFamily="34" charset="0"/>
              </a:rPr>
              <a:t>I. </a:t>
            </a:r>
            <a:r>
              <a:rPr lang="ru-RU" sz="2300" dirty="0">
                <a:solidFill>
                  <a:srgbClr val="810000"/>
                </a:solidFill>
                <a:latin typeface="Arial" panose="020B0604020202020204" pitchFamily="34" charset="0"/>
              </a:rPr>
              <a:t>Метод экспоненциальной кривой</a:t>
            </a:r>
            <a:br>
              <a:rPr lang="ru-RU" sz="2300" dirty="0">
                <a:solidFill>
                  <a:srgbClr val="810000"/>
                </a:solidFill>
                <a:latin typeface="Arial" panose="020B0604020202020204" pitchFamily="34" charset="0"/>
              </a:rPr>
            </a:br>
            <a:r>
              <a:rPr lang="en-US" sz="2300" dirty="0">
                <a:solidFill>
                  <a:srgbClr val="810000"/>
                </a:solidFill>
                <a:latin typeface="Arial" panose="020B0604020202020204" pitchFamily="34" charset="0"/>
              </a:rPr>
              <a:t>II. </a:t>
            </a:r>
            <a:r>
              <a:rPr lang="ru-RU" sz="2300" dirty="0">
                <a:solidFill>
                  <a:srgbClr val="810000"/>
                </a:solidFill>
                <a:latin typeface="Arial" panose="020B0604020202020204" pitchFamily="34" charset="0"/>
              </a:rPr>
              <a:t>Метод логистической кривой</a:t>
            </a:r>
            <a:br>
              <a:rPr lang="ru-RU" sz="2300" dirty="0">
                <a:solidFill>
                  <a:srgbClr val="810000"/>
                </a:solidFill>
                <a:latin typeface="Arial" panose="020B0604020202020204" pitchFamily="34" charset="0"/>
              </a:rPr>
            </a:br>
            <a:r>
              <a:rPr lang="en-US" sz="2300" dirty="0">
                <a:solidFill>
                  <a:srgbClr val="810000"/>
                </a:solidFill>
                <a:latin typeface="Arial" panose="020B0604020202020204" pitchFamily="34" charset="0"/>
              </a:rPr>
              <a:t>III. </a:t>
            </a:r>
            <a:r>
              <a:rPr lang="ru-RU" sz="2300" dirty="0">
                <a:solidFill>
                  <a:srgbClr val="810000"/>
                </a:solidFill>
                <a:latin typeface="Arial" panose="020B0604020202020204" pitchFamily="34" charset="0"/>
              </a:rPr>
              <a:t>Метод эффективного возраста</a:t>
            </a:r>
            <a:br>
              <a:rPr lang="ru-RU" sz="2300" dirty="0">
                <a:solidFill>
                  <a:srgbClr val="810000"/>
                </a:solidFill>
                <a:latin typeface="Arial" panose="020B0604020202020204" pitchFamily="34" charset="0"/>
              </a:rPr>
            </a:br>
            <a:r>
              <a:rPr lang="ru-RU" sz="2300" dirty="0">
                <a:solidFill>
                  <a:srgbClr val="810000"/>
                </a:solidFill>
                <a:latin typeface="Arial" panose="020B0604020202020204" pitchFamily="34" charset="0"/>
              </a:rPr>
              <a:t>IV. Метод линейной зависимости износа от хронологического возраста</a:t>
            </a:r>
            <a:br>
              <a:rPr lang="ru-RU" sz="2300" dirty="0">
                <a:solidFill>
                  <a:srgbClr val="810000"/>
                </a:solidFill>
                <a:latin typeface="Arial" panose="020B0604020202020204" pitchFamily="34" charset="0"/>
              </a:rPr>
            </a:br>
            <a:r>
              <a:rPr lang="ru-RU" sz="2300" dirty="0">
                <a:solidFill>
                  <a:srgbClr val="810000"/>
                </a:solidFill>
                <a:latin typeface="Arial" panose="020B0604020202020204" pitchFamily="34" charset="0"/>
              </a:rPr>
              <a:t>V. Метод ухудшения диагностического параметра</a:t>
            </a:r>
            <a:br>
              <a:rPr lang="ru-RU" sz="2300" dirty="0">
                <a:solidFill>
                  <a:srgbClr val="810000"/>
                </a:solidFill>
                <a:latin typeface="Arial" panose="020B0604020202020204" pitchFamily="34" charset="0"/>
              </a:rPr>
            </a:br>
            <a:r>
              <a:rPr lang="ru-RU" sz="2300" dirty="0">
                <a:solidFill>
                  <a:srgbClr val="810000"/>
                </a:solidFill>
                <a:latin typeface="Arial" panose="020B0604020202020204" pitchFamily="34" charset="0"/>
              </a:rPr>
              <a:t>VI. Метод экспертных оценок физического состояния</a:t>
            </a:r>
            <a:br>
              <a:rPr lang="ru-RU" sz="2300" dirty="0">
                <a:solidFill>
                  <a:srgbClr val="810000"/>
                </a:solidFill>
                <a:latin typeface="Arial" panose="020B0604020202020204" pitchFamily="34" charset="0"/>
              </a:rPr>
            </a:br>
            <a:r>
              <a:rPr lang="ru-RU" sz="2300" dirty="0">
                <a:solidFill>
                  <a:srgbClr val="810000"/>
                </a:solidFill>
                <a:latin typeface="Arial" panose="020B0604020202020204" pitchFamily="34" charset="0"/>
              </a:rPr>
              <a:t>VII. Метод определения устранимого износа по нормативной </a:t>
            </a:r>
            <a:r>
              <a:rPr lang="ru-RU" sz="2300" dirty="0" smtClean="0">
                <a:solidFill>
                  <a:srgbClr val="810000"/>
                </a:solidFill>
                <a:latin typeface="Arial" panose="020B0604020202020204" pitchFamily="34" charset="0"/>
              </a:rPr>
              <a:t>стоимости капитального ремонта</a:t>
            </a:r>
            <a:r>
              <a:rPr lang="ru-RU" sz="2400" dirty="0" smtClean="0">
                <a:solidFill>
                  <a:srgbClr val="810000"/>
                </a:solidFill>
                <a:latin typeface="Arial" panose="020B0604020202020204" pitchFamily="34" charset="0"/>
              </a:rPr>
              <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200" dirty="0">
                <a:solidFill>
                  <a:srgbClr val="810000"/>
                </a:solidFill>
                <a:latin typeface="Arial" panose="020B0604020202020204" pitchFamily="34" charset="0"/>
              </a:rPr>
              <a:t>Варианты ответов:</a:t>
            </a:r>
            <a:br>
              <a:rPr lang="ru-RU" sz="2200" dirty="0">
                <a:solidFill>
                  <a:srgbClr val="810000"/>
                </a:solidFill>
                <a:latin typeface="Arial" panose="020B0604020202020204" pitchFamily="34" charset="0"/>
              </a:rPr>
            </a:br>
            <a:r>
              <a:rPr lang="en-US" sz="2200" dirty="0">
                <a:solidFill>
                  <a:srgbClr val="810000"/>
                </a:solidFill>
                <a:latin typeface="Arial" panose="020B0604020202020204" pitchFamily="34" charset="0"/>
              </a:rPr>
              <a:t>1) I, III, IV</a:t>
            </a:r>
            <a:br>
              <a:rPr lang="en-US" sz="2200" dirty="0">
                <a:solidFill>
                  <a:srgbClr val="810000"/>
                </a:solidFill>
                <a:latin typeface="Arial" panose="020B0604020202020204" pitchFamily="34" charset="0"/>
              </a:rPr>
            </a:br>
            <a:r>
              <a:rPr lang="en-US" sz="2200" dirty="0">
                <a:solidFill>
                  <a:srgbClr val="810000"/>
                </a:solidFill>
                <a:latin typeface="Arial" panose="020B0604020202020204" pitchFamily="34" charset="0"/>
              </a:rPr>
              <a:t>2) I, II, IV</a:t>
            </a:r>
            <a:br>
              <a:rPr lang="en-US" sz="2200" dirty="0">
                <a:solidFill>
                  <a:srgbClr val="810000"/>
                </a:solidFill>
                <a:latin typeface="Arial" panose="020B0604020202020204" pitchFamily="34" charset="0"/>
              </a:rPr>
            </a:br>
            <a:r>
              <a:rPr lang="en-US" sz="2200" dirty="0">
                <a:solidFill>
                  <a:srgbClr val="810000"/>
                </a:solidFill>
                <a:latin typeface="Arial" panose="020B0604020202020204" pitchFamily="34" charset="0"/>
              </a:rPr>
              <a:t>3) II, IV, V</a:t>
            </a:r>
            <a:br>
              <a:rPr lang="en-US" sz="2200" dirty="0">
                <a:solidFill>
                  <a:srgbClr val="810000"/>
                </a:solidFill>
                <a:latin typeface="Arial" panose="020B0604020202020204" pitchFamily="34" charset="0"/>
              </a:rPr>
            </a:br>
            <a:r>
              <a:rPr lang="nn-NO" sz="2200" dirty="0">
                <a:solidFill>
                  <a:srgbClr val="810000"/>
                </a:solidFill>
                <a:latin typeface="Arial" panose="020B0604020202020204" pitchFamily="34" charset="0"/>
              </a:rPr>
              <a:t>4) I, II, III, IV</a:t>
            </a:r>
            <a:br>
              <a:rPr lang="nn-NO" sz="2200" dirty="0">
                <a:solidFill>
                  <a:srgbClr val="810000"/>
                </a:solidFill>
                <a:latin typeface="Arial" panose="020B0604020202020204" pitchFamily="34" charset="0"/>
              </a:rPr>
            </a:br>
            <a:r>
              <a:rPr lang="en-US" sz="2200" dirty="0">
                <a:solidFill>
                  <a:srgbClr val="810000"/>
                </a:solidFill>
                <a:latin typeface="Arial" panose="020B0604020202020204" pitchFamily="34" charset="0"/>
              </a:rPr>
              <a:t>5) IV, V, VI</a:t>
            </a:r>
            <a:br>
              <a:rPr lang="en-US" sz="2200" dirty="0">
                <a:solidFill>
                  <a:srgbClr val="810000"/>
                </a:solidFill>
                <a:latin typeface="Arial" panose="020B0604020202020204" pitchFamily="34" charset="0"/>
              </a:rPr>
            </a:br>
            <a:r>
              <a:rPr lang="en-US" sz="2200" dirty="0">
                <a:solidFill>
                  <a:srgbClr val="810000"/>
                </a:solidFill>
                <a:latin typeface="Arial" panose="020B0604020202020204" pitchFamily="34" charset="0"/>
              </a:rPr>
              <a:t>6) IV, VI, VII</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889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83223" y="114300"/>
            <a:ext cx="11723077" cy="5803900"/>
          </a:xfrm>
        </p:spPr>
        <p:txBody>
          <a:bodyPr/>
          <a:lstStyle/>
          <a:p>
            <a:pPr algn="l"/>
            <a:r>
              <a:rPr lang="ru-RU" sz="2000" dirty="0">
                <a:solidFill>
                  <a:srgbClr val="810000"/>
                </a:solidFill>
                <a:latin typeface="Arial" panose="020B0604020202020204" pitchFamily="34" charset="0"/>
              </a:rPr>
              <a:t>Ответ на вопрос 21.(Вариант 2 </a:t>
            </a:r>
            <a:r>
              <a:rPr lang="ru-RU" sz="2000" dirty="0" smtClean="0">
                <a:solidFill>
                  <a:srgbClr val="810000"/>
                </a:solidFill>
                <a:latin typeface="Arial" panose="020B0604020202020204" pitchFamily="34" charset="0"/>
              </a:rPr>
              <a:t>)</a:t>
            </a:r>
            <a:br>
              <a:rPr lang="ru-RU" sz="2000" dirty="0" smtClean="0">
                <a:solidFill>
                  <a:srgbClr val="810000"/>
                </a:solidFill>
                <a:latin typeface="Arial" panose="020B0604020202020204" pitchFamily="34" charset="0"/>
              </a:rPr>
            </a:br>
            <a:r>
              <a:rPr lang="ru-RU" sz="2000" dirty="0">
                <a:solidFill>
                  <a:srgbClr val="810000"/>
                </a:solidFill>
                <a:latin typeface="Arial" panose="020B0604020202020204" pitchFamily="34" charset="0"/>
              </a:rPr>
              <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•Метод экспоненциальной кривой расчета износа Предполагает, </a:t>
            </a:r>
            <a:r>
              <a:rPr lang="ru-RU" sz="2000" dirty="0" smtClean="0">
                <a:solidFill>
                  <a:srgbClr val="810000"/>
                </a:solidFill>
                <a:latin typeface="Arial" panose="020B0604020202020204" pitchFamily="34" charset="0"/>
              </a:rPr>
              <a:t>что максимальный </a:t>
            </a:r>
            <a:r>
              <a:rPr lang="ru-RU" sz="2000" dirty="0">
                <a:solidFill>
                  <a:srgbClr val="810000"/>
                </a:solidFill>
                <a:latin typeface="Arial" panose="020B0604020202020204" pitchFamily="34" charset="0"/>
              </a:rPr>
              <a:t>рост износа происходит </a:t>
            </a:r>
            <a:r>
              <a:rPr lang="ru-RU" sz="2000" b="1" i="1" dirty="0">
                <a:solidFill>
                  <a:srgbClr val="810000"/>
                </a:solidFill>
                <a:latin typeface="Arial,BoldItalic"/>
              </a:rPr>
              <a:t>в начале эксплуатации машины</a:t>
            </a:r>
            <a:r>
              <a:rPr lang="ru-RU" sz="2000" dirty="0">
                <a:solidFill>
                  <a:srgbClr val="810000"/>
                </a:solidFill>
                <a:latin typeface="Arial" panose="020B0604020202020204" pitchFamily="34" charset="0"/>
              </a:rPr>
              <a:t>, </a:t>
            </a:r>
            <a:r>
              <a:rPr lang="ru-RU" sz="2000" dirty="0" smtClean="0">
                <a:solidFill>
                  <a:srgbClr val="810000"/>
                </a:solidFill>
                <a:latin typeface="Arial" panose="020B0604020202020204" pitchFamily="34" charset="0"/>
              </a:rPr>
              <a:t>а затем </a:t>
            </a:r>
            <a:r>
              <a:rPr lang="ru-RU" sz="2000" dirty="0">
                <a:solidFill>
                  <a:srgbClr val="810000"/>
                </a:solidFill>
                <a:latin typeface="Arial" panose="020B0604020202020204" pitchFamily="34" charset="0"/>
              </a:rPr>
              <a:t>темп нарастания износа постепенно снижается и </a:t>
            </a:r>
            <a:r>
              <a:rPr lang="ru-RU" sz="2000" b="1" i="1" dirty="0">
                <a:solidFill>
                  <a:srgbClr val="810000"/>
                </a:solidFill>
                <a:latin typeface="Arial,BoldItalic"/>
              </a:rPr>
              <a:t>к концу срока </a:t>
            </a:r>
            <a:r>
              <a:rPr lang="ru-RU" sz="2000" b="1" i="1" dirty="0" smtClean="0">
                <a:solidFill>
                  <a:srgbClr val="810000"/>
                </a:solidFill>
                <a:latin typeface="Arial,BoldItalic"/>
              </a:rPr>
              <a:t>службы </a:t>
            </a:r>
            <a:r>
              <a:rPr lang="ru-RU" sz="2000" dirty="0" smtClean="0">
                <a:solidFill>
                  <a:srgbClr val="810000"/>
                </a:solidFill>
                <a:latin typeface="Arial" panose="020B0604020202020204" pitchFamily="34" charset="0"/>
              </a:rPr>
              <a:t>минимален</a:t>
            </a:r>
            <a:r>
              <a:rPr lang="ru-RU" sz="2000" dirty="0">
                <a:solidFill>
                  <a:srgbClr val="810000"/>
                </a:solidFill>
                <a:latin typeface="Arial" panose="020B0604020202020204" pitchFamily="34" charset="0"/>
              </a:rPr>
              <a:t>. (Глоссарий)</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•Метод логистической кривой. Опирается на применение логистической </a:t>
            </a:r>
            <a:r>
              <a:rPr lang="ru-RU" sz="2000" dirty="0" smtClean="0">
                <a:solidFill>
                  <a:srgbClr val="810000"/>
                </a:solidFill>
                <a:latin typeface="Arial" panose="020B0604020202020204" pitchFamily="34" charset="0"/>
              </a:rPr>
              <a:t>функции для </a:t>
            </a:r>
            <a:r>
              <a:rPr lang="ru-RU" sz="2000" dirty="0">
                <a:solidFill>
                  <a:srgbClr val="810000"/>
                </a:solidFill>
                <a:latin typeface="Arial" panose="020B0604020202020204" pitchFamily="34" charset="0"/>
              </a:rPr>
              <a:t>описания зависимости износа от хронологического </a:t>
            </a:r>
            <a:r>
              <a:rPr lang="ru-RU" sz="2000" dirty="0" smtClean="0">
                <a:solidFill>
                  <a:srgbClr val="810000"/>
                </a:solidFill>
                <a:latin typeface="Arial" panose="020B0604020202020204" pitchFamily="34" charset="0"/>
              </a:rPr>
              <a:t>возраста объекта</a:t>
            </a:r>
            <a:r>
              <a:rPr lang="ru-RU" sz="2000" dirty="0">
                <a:solidFill>
                  <a:srgbClr val="810000"/>
                </a:solidFill>
                <a:latin typeface="Arial" panose="020B0604020202020204" pitchFamily="34" charset="0"/>
              </a:rPr>
              <a:t>.(Глоссарий)</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•Метод линейной зависимости от хронологического возраста, как </a:t>
            </a:r>
            <a:r>
              <a:rPr lang="ru-RU" sz="2000" dirty="0" smtClean="0">
                <a:solidFill>
                  <a:srgbClr val="810000"/>
                </a:solidFill>
                <a:latin typeface="Arial" panose="020B0604020202020204" pitchFamily="34" charset="0"/>
              </a:rPr>
              <a:t>бы воспроизводит </a:t>
            </a:r>
            <a:r>
              <a:rPr lang="ru-RU" sz="2000" dirty="0">
                <a:solidFill>
                  <a:srgbClr val="810000"/>
                </a:solidFill>
                <a:latin typeface="Arial" panose="020B0604020202020204" pitchFamily="34" charset="0"/>
              </a:rPr>
              <a:t>процесс накопления амортизации. </a:t>
            </a:r>
            <a:r>
              <a:rPr lang="ru-RU" sz="2000" dirty="0">
                <a:solidFill>
                  <a:srgbClr val="810000"/>
                </a:solidFill>
                <a:latin typeface="Verdana" panose="020B0604030504040204" pitchFamily="34" charset="0"/>
              </a:rPr>
              <a:t>(«Оценка машин </a:t>
            </a:r>
            <a:r>
              <a:rPr lang="ru-RU" sz="2000" dirty="0" smtClean="0">
                <a:solidFill>
                  <a:srgbClr val="810000"/>
                </a:solidFill>
                <a:latin typeface="Verdana" panose="020B0604030504040204" pitchFamily="34" charset="0"/>
              </a:rPr>
              <a:t>и оборудования</a:t>
            </a:r>
            <a:r>
              <a:rPr lang="ru-RU" sz="2000" dirty="0">
                <a:solidFill>
                  <a:srgbClr val="810000"/>
                </a:solidFill>
                <a:latin typeface="Verdana" panose="020B0604030504040204" pitchFamily="34" charset="0"/>
              </a:rPr>
              <a:t>» под ред. Федотовой М.А. 2017, стр.115)</a:t>
            </a:r>
            <a:br>
              <a:rPr lang="ru-RU" sz="2000" dirty="0">
                <a:solidFill>
                  <a:srgbClr val="810000"/>
                </a:solidFill>
                <a:latin typeface="Verdana" panose="020B0604030504040204" pitchFamily="34" charset="0"/>
              </a:rPr>
            </a:br>
            <a:r>
              <a:rPr lang="ru-RU" sz="2000" dirty="0">
                <a:solidFill>
                  <a:srgbClr val="810000"/>
                </a:solidFill>
                <a:latin typeface="Arial" panose="020B0604020202020204" pitchFamily="34" charset="0"/>
              </a:rPr>
              <a:t>•Линейный метод начисления износа. Данный метод подразумевает </a:t>
            </a:r>
            <a:r>
              <a:rPr lang="ru-RU" sz="2000" dirty="0" smtClean="0">
                <a:solidFill>
                  <a:srgbClr val="810000"/>
                </a:solidFill>
                <a:latin typeface="Arial" panose="020B0604020202020204" pitchFamily="34" charset="0"/>
              </a:rPr>
              <a:t>равномерное (линейное</a:t>
            </a:r>
            <a:r>
              <a:rPr lang="ru-RU" sz="2000" dirty="0">
                <a:solidFill>
                  <a:srgbClr val="810000"/>
                </a:solidFill>
                <a:latin typeface="Arial" panose="020B0604020202020204" pitchFamily="34" charset="0"/>
              </a:rPr>
              <a:t>) увеличение величины физического износа в течение полного </a:t>
            </a:r>
            <a:r>
              <a:rPr lang="ru-RU" sz="2000" dirty="0" smtClean="0">
                <a:solidFill>
                  <a:srgbClr val="810000"/>
                </a:solidFill>
                <a:latin typeface="Arial" panose="020B0604020202020204" pitchFamily="34" charset="0"/>
              </a:rPr>
              <a:t>срока службы </a:t>
            </a:r>
            <a:r>
              <a:rPr lang="ru-RU" sz="2000" dirty="0">
                <a:solidFill>
                  <a:srgbClr val="810000"/>
                </a:solidFill>
                <a:latin typeface="Arial" panose="020B0604020202020204" pitchFamily="34" charset="0"/>
              </a:rPr>
              <a:t>объекта. По достижении полного срока службы физический </a:t>
            </a:r>
            <a:r>
              <a:rPr lang="ru-RU" sz="2000" dirty="0" smtClean="0">
                <a:solidFill>
                  <a:srgbClr val="810000"/>
                </a:solidFill>
                <a:latin typeface="Arial" panose="020B0604020202020204" pitchFamily="34" charset="0"/>
              </a:rPr>
              <a:t>износ принимает </a:t>
            </a:r>
            <a:r>
              <a:rPr lang="ru-RU" sz="2000" dirty="0">
                <a:solidFill>
                  <a:srgbClr val="810000"/>
                </a:solidFill>
                <a:latin typeface="Arial" panose="020B0604020202020204" pitchFamily="34" charset="0"/>
              </a:rPr>
              <a:t>значение не более 100%. (Глоссарий)</a:t>
            </a:r>
            <a:br>
              <a:rPr lang="ru-RU" sz="2000" dirty="0">
                <a:solidFill>
                  <a:srgbClr val="810000"/>
                </a:solidFill>
                <a:latin typeface="Arial" panose="020B0604020202020204" pitchFamily="34" charset="0"/>
              </a:rPr>
            </a:br>
            <a:r>
              <a:rPr lang="en-US" sz="2000" dirty="0">
                <a:solidFill>
                  <a:srgbClr val="810000"/>
                </a:solidFill>
                <a:latin typeface="Arial" panose="020B0604020202020204" pitchFamily="34" charset="0"/>
              </a:rPr>
              <a:t>•K</a:t>
            </a:r>
            <a:r>
              <a:rPr lang="ru-RU" sz="2000" dirty="0">
                <a:solidFill>
                  <a:srgbClr val="810000"/>
                </a:solidFill>
                <a:latin typeface="Arial" panose="020B0604020202020204" pitchFamily="34" charset="0"/>
              </a:rPr>
              <a:t>фи = </a:t>
            </a:r>
            <a:r>
              <a:rPr lang="en-US" sz="2000" dirty="0">
                <a:solidFill>
                  <a:srgbClr val="810000"/>
                </a:solidFill>
                <a:latin typeface="Arial" panose="020B0604020202020204" pitchFamily="34" charset="0"/>
              </a:rPr>
              <a:t>t / T , </a:t>
            </a:r>
            <a:r>
              <a:rPr lang="ru-RU" sz="2000" dirty="0">
                <a:solidFill>
                  <a:srgbClr val="810000"/>
                </a:solidFill>
                <a:latin typeface="Arial" panose="020B0604020202020204" pitchFamily="34" charset="0"/>
              </a:rPr>
              <a:t>где</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a:t>
            </a:r>
            <a:r>
              <a:rPr lang="ru-RU" sz="2000" dirty="0" err="1">
                <a:solidFill>
                  <a:srgbClr val="810000"/>
                </a:solidFill>
                <a:latin typeface="Arial" panose="020B0604020202020204" pitchFamily="34" charset="0"/>
              </a:rPr>
              <a:t>Кфи</a:t>
            </a:r>
            <a:r>
              <a:rPr lang="ru-RU" sz="2000" dirty="0">
                <a:solidFill>
                  <a:srgbClr val="810000"/>
                </a:solidFill>
                <a:latin typeface="Arial" panose="020B0604020202020204" pitchFamily="34" charset="0"/>
              </a:rPr>
              <a:t> – коэффициент физического износа,</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•t – эффективный или хронологический возраст,</a:t>
            </a:r>
            <a:br>
              <a:rPr lang="ru-RU" sz="20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•T – полный (нормативный) срок службы объекта</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669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57823" y="444500"/>
            <a:ext cx="11723077" cy="4076700"/>
          </a:xfrm>
        </p:spPr>
        <p:txBody>
          <a:bodyPr/>
          <a:lstStyle/>
          <a:p>
            <a:pPr algn="l"/>
            <a:r>
              <a:rPr lang="ru-RU" sz="2400" dirty="0">
                <a:solidFill>
                  <a:srgbClr val="810000"/>
                </a:solidFill>
                <a:latin typeface="Arial" panose="020B0604020202020204" pitchFamily="34" charset="0"/>
              </a:rPr>
              <a:t>Вопрос 22.</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Должен ли оценщик согласно ФСО 10 учитывать стоимость</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нематериальных активов в составе стоимости оборудования, </a:t>
            </a:r>
            <a:r>
              <a:rPr lang="ru-RU" sz="2400" dirty="0" smtClean="0">
                <a:solidFill>
                  <a:srgbClr val="810000"/>
                </a:solidFill>
                <a:latin typeface="Arial" panose="020B0604020202020204" pitchFamily="34" charset="0"/>
              </a:rPr>
              <a:t>если эксплуатация </a:t>
            </a:r>
            <a:r>
              <a:rPr lang="ru-RU" sz="2400" dirty="0">
                <a:solidFill>
                  <a:srgbClr val="810000"/>
                </a:solidFill>
                <a:latin typeface="Arial" panose="020B0604020202020204" pitchFamily="34" charset="0"/>
              </a:rPr>
              <a:t>такого оборудования невозможна без </a:t>
            </a:r>
            <a:r>
              <a:rPr lang="ru-RU" sz="2400" dirty="0" smtClean="0">
                <a:solidFill>
                  <a:srgbClr val="810000"/>
                </a:solidFill>
                <a:latin typeface="Arial" panose="020B0604020202020204" pitchFamily="34" charset="0"/>
              </a:rPr>
              <a:t>использования нематериальных </a:t>
            </a:r>
            <a:r>
              <a:rPr lang="ru-RU" sz="2400" dirty="0">
                <a:solidFill>
                  <a:srgbClr val="810000"/>
                </a:solidFill>
                <a:latin typeface="Arial" panose="020B0604020202020204" pitchFamily="34" charset="0"/>
              </a:rPr>
              <a:t>активов (например, специализированной базы </a:t>
            </a:r>
            <a:r>
              <a:rPr lang="ru-RU" sz="2400" dirty="0" smtClean="0">
                <a:solidFill>
                  <a:srgbClr val="810000"/>
                </a:solidFill>
                <a:latin typeface="Arial" panose="020B0604020202020204" pitchFamily="34" charset="0"/>
              </a:rPr>
              <a:t>данных и </a:t>
            </a:r>
            <a:r>
              <a:rPr lang="ru-RU" sz="2400" dirty="0">
                <a:solidFill>
                  <a:srgbClr val="810000"/>
                </a:solidFill>
                <a:latin typeface="Arial" panose="020B0604020202020204" pitchFamily="34" charset="0"/>
              </a:rPr>
              <a:t>лицензии</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1) Должен</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2) Не должен</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Зависит от задания на оценку</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В ФСО 10 нет упоминания об оценке нематериальных активов</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2177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95923" y="838200"/>
            <a:ext cx="11723077" cy="4076700"/>
          </a:xfrm>
        </p:spPr>
        <p:txBody>
          <a:bodyPr/>
          <a:lstStyle/>
          <a:p>
            <a:pPr algn="l"/>
            <a:r>
              <a:rPr lang="ru-RU" sz="2400" dirty="0">
                <a:solidFill>
                  <a:srgbClr val="810000"/>
                </a:solidFill>
                <a:latin typeface="Arial" panose="020B0604020202020204" pitchFamily="34" charset="0"/>
              </a:rPr>
              <a:t>Ответ на вопрос 22 (Вариант 3</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П.4. ФСО 10 «Оценка машин и оборудования»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Если эксплуатация машин и оборудования невозможна без</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использования нематериальных активов (программных средств,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специализированных баз данных, лицензий, технической документации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и так далее), то </a:t>
            </a:r>
            <a:r>
              <a:rPr lang="ru-RU" sz="2400" b="1" i="1" dirty="0">
                <a:solidFill>
                  <a:srgbClr val="810000"/>
                </a:solidFill>
                <a:latin typeface="Arial,BoldItalic"/>
              </a:rPr>
              <a:t>в зависимости от задания на оценку </a:t>
            </a:r>
            <a:r>
              <a:rPr lang="ru-RU" sz="2400" dirty="0">
                <a:solidFill>
                  <a:srgbClr val="810000"/>
                </a:solidFill>
                <a:latin typeface="Arial" panose="020B0604020202020204" pitchFamily="34" charset="0"/>
              </a:rPr>
              <a:t>стоимость</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нематериальных активов следует учитывать отдельно или </a:t>
            </a:r>
            <a:r>
              <a:rPr lang="ru-RU" sz="2400" u="sng" dirty="0">
                <a:solidFill>
                  <a:srgbClr val="810000"/>
                </a:solidFill>
                <a:latin typeface="Arial" panose="020B0604020202020204" pitchFamily="34" charset="0"/>
              </a:rPr>
              <a:t>в составе</a:t>
            </a:r>
            <a:br>
              <a:rPr lang="ru-RU" sz="2400" u="sng"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стоимости машин и оборудования</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000" dirty="0">
                <a:solidFill>
                  <a:srgbClr val="810000"/>
                </a:solidFill>
                <a:latin typeface="Arial" panose="020B0604020202020204" pitchFamily="34" charset="0"/>
              </a:rPr>
              <a:t>•</a:t>
            </a:r>
            <a:r>
              <a:rPr lang="ru-RU" sz="2000" b="1" dirty="0">
                <a:solidFill>
                  <a:srgbClr val="810000"/>
                </a:solidFill>
                <a:latin typeface="Verdana,Bold"/>
              </a:rPr>
              <a:t>ВНИМАНИЕ «подводный камень»</a:t>
            </a:r>
            <a:br>
              <a:rPr lang="ru-RU" sz="2000" b="1" dirty="0">
                <a:solidFill>
                  <a:srgbClr val="810000"/>
                </a:solidFill>
                <a:latin typeface="Verdana,Bold"/>
              </a:rPr>
            </a:br>
            <a:r>
              <a:rPr lang="ru-RU" sz="2400" dirty="0">
                <a:solidFill>
                  <a:srgbClr val="810000"/>
                </a:solidFill>
                <a:latin typeface="Arial" panose="020B0604020202020204" pitchFamily="34" charset="0"/>
              </a:rPr>
              <a:t>•Согласно ФСО учитывать должен, НО отдельно или в составе!!! (это</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определяется заданием на оценку)</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224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34023" y="203200"/>
            <a:ext cx="11723077" cy="4851400"/>
          </a:xfrm>
        </p:spPr>
        <p:txBody>
          <a:bodyPr/>
          <a:lstStyle/>
          <a:p>
            <a:pPr algn="l"/>
            <a:r>
              <a:rPr lang="ru-RU" sz="2400" dirty="0">
                <a:solidFill>
                  <a:srgbClr val="810000"/>
                </a:solidFill>
                <a:latin typeface="Arial" panose="020B0604020202020204" pitchFamily="34" charset="0"/>
              </a:rPr>
              <a:t>Вопрос 23</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Укажите верную формулу расчета совокупного износа при применении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мультипликативной модели износа (</a:t>
            </a:r>
            <a:r>
              <a:rPr lang="ru-RU" sz="2400" dirty="0" err="1">
                <a:solidFill>
                  <a:srgbClr val="810000"/>
                </a:solidFill>
                <a:latin typeface="Arial" panose="020B0604020202020204" pitchFamily="34" charset="0"/>
              </a:rPr>
              <a:t>Кфиз</a:t>
            </a:r>
            <a:r>
              <a:rPr lang="ru-RU" sz="2400" dirty="0">
                <a:solidFill>
                  <a:srgbClr val="810000"/>
                </a:solidFill>
                <a:latin typeface="Arial" panose="020B0604020202020204" pitchFamily="34" charset="0"/>
              </a:rPr>
              <a:t> - </a:t>
            </a:r>
            <a:r>
              <a:rPr lang="ru-RU" sz="2400" dirty="0" err="1">
                <a:solidFill>
                  <a:srgbClr val="810000"/>
                </a:solidFill>
                <a:latin typeface="Arial" panose="020B0604020202020204" pitchFamily="34" charset="0"/>
              </a:rPr>
              <a:t>коэффифиент</a:t>
            </a:r>
            <a:r>
              <a:rPr lang="ru-RU" sz="2400" dirty="0">
                <a:solidFill>
                  <a:srgbClr val="810000"/>
                </a:solidFill>
                <a:latin typeface="Arial" panose="020B0604020202020204" pitchFamily="34" charset="0"/>
              </a:rPr>
              <a:t> </a:t>
            </a:r>
            <a:r>
              <a:rPr lang="ru-RU" sz="2400" dirty="0" smtClean="0">
                <a:solidFill>
                  <a:srgbClr val="810000"/>
                </a:solidFill>
                <a:latin typeface="Arial" panose="020B0604020202020204" pitchFamily="34" charset="0"/>
              </a:rPr>
              <a:t>физического износа</a:t>
            </a:r>
            <a:r>
              <a:rPr lang="ru-RU" sz="2400" dirty="0">
                <a:solidFill>
                  <a:srgbClr val="810000"/>
                </a:solidFill>
                <a:latin typeface="Arial" panose="020B0604020202020204" pitchFamily="34" charset="0"/>
              </a:rPr>
              <a:t>, </a:t>
            </a:r>
            <a:r>
              <a:rPr lang="ru-RU" sz="2400" dirty="0" err="1">
                <a:solidFill>
                  <a:srgbClr val="810000"/>
                </a:solidFill>
                <a:latin typeface="Arial" panose="020B0604020202020204" pitchFamily="34" charset="0"/>
              </a:rPr>
              <a:t>Кфун</a:t>
            </a:r>
            <a:r>
              <a:rPr lang="ru-RU" sz="2400" dirty="0">
                <a:solidFill>
                  <a:srgbClr val="810000"/>
                </a:solidFill>
                <a:latin typeface="Arial" panose="020B0604020202020204" pitchFamily="34" charset="0"/>
              </a:rPr>
              <a:t> - коэффициент функционального устаревания, </a:t>
            </a:r>
            <a:r>
              <a:rPr lang="ru-RU" sz="2400" dirty="0" err="1">
                <a:solidFill>
                  <a:srgbClr val="810000"/>
                </a:solidFill>
                <a:latin typeface="Arial" panose="020B0604020202020204" pitchFamily="34" charset="0"/>
              </a:rPr>
              <a:t>Кэк</a:t>
            </a:r>
            <a:r>
              <a:rPr lang="ru-RU" sz="2400" dirty="0">
                <a:solidFill>
                  <a:srgbClr val="810000"/>
                </a:solidFill>
                <a:latin typeface="Arial" panose="020B0604020202020204" pitchFamily="34" charset="0"/>
              </a:rPr>
              <a:t> </a:t>
            </a:r>
            <a:r>
              <a:rPr lang="ru-RU" sz="2400" dirty="0" smtClean="0">
                <a:solidFill>
                  <a:srgbClr val="810000"/>
                </a:solidFill>
                <a:latin typeface="Arial" panose="020B0604020202020204" pitchFamily="34" charset="0"/>
              </a:rPr>
              <a:t>- коэффициент </a:t>
            </a:r>
            <a:r>
              <a:rPr lang="ru-RU" sz="2400" dirty="0">
                <a:solidFill>
                  <a:srgbClr val="810000"/>
                </a:solidFill>
                <a:latin typeface="Arial" panose="020B0604020202020204" pitchFamily="34" charset="0"/>
              </a:rPr>
              <a:t>экономического устаревания</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1) </a:t>
            </a:r>
            <a:r>
              <a:rPr lang="ru-RU" sz="2400" dirty="0" err="1">
                <a:solidFill>
                  <a:srgbClr val="810000"/>
                </a:solidFill>
                <a:latin typeface="Arial" panose="020B0604020202020204" pitchFamily="34" charset="0"/>
              </a:rPr>
              <a:t>Ксов</a:t>
            </a:r>
            <a:r>
              <a:rPr lang="ru-RU" sz="2400" dirty="0">
                <a:solidFill>
                  <a:srgbClr val="810000"/>
                </a:solidFill>
                <a:latin typeface="Arial" panose="020B0604020202020204" pitchFamily="34" charset="0"/>
              </a:rPr>
              <a:t> = </a:t>
            </a:r>
            <a:r>
              <a:rPr lang="ru-RU" sz="2400" dirty="0" err="1">
                <a:solidFill>
                  <a:srgbClr val="810000"/>
                </a:solidFill>
                <a:latin typeface="Arial" panose="020B0604020202020204" pitchFamily="34" charset="0"/>
              </a:rPr>
              <a:t>Кфиз</a:t>
            </a:r>
            <a:r>
              <a:rPr lang="ru-RU" sz="2400" dirty="0">
                <a:solidFill>
                  <a:srgbClr val="810000"/>
                </a:solidFill>
                <a:latin typeface="Arial" panose="020B0604020202020204" pitchFamily="34" charset="0"/>
              </a:rPr>
              <a:t> + </a:t>
            </a:r>
            <a:r>
              <a:rPr lang="ru-RU" sz="2400" dirty="0" err="1">
                <a:solidFill>
                  <a:srgbClr val="810000"/>
                </a:solidFill>
                <a:latin typeface="Arial" panose="020B0604020202020204" pitchFamily="34" charset="0"/>
              </a:rPr>
              <a:t>Кфун</a:t>
            </a:r>
            <a:r>
              <a:rPr lang="ru-RU" sz="2400" dirty="0">
                <a:solidFill>
                  <a:srgbClr val="810000"/>
                </a:solidFill>
                <a:latin typeface="Arial" panose="020B0604020202020204" pitchFamily="34" charset="0"/>
              </a:rPr>
              <a:t> + </a:t>
            </a:r>
            <a:r>
              <a:rPr lang="ru-RU" sz="2400" dirty="0" err="1">
                <a:solidFill>
                  <a:srgbClr val="810000"/>
                </a:solidFill>
                <a:latin typeface="Arial" panose="020B0604020202020204" pitchFamily="34" charset="0"/>
              </a:rPr>
              <a:t>Кэк</a:t>
            </a: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2) </a:t>
            </a:r>
            <a:r>
              <a:rPr lang="ru-RU" sz="2400" dirty="0" err="1">
                <a:solidFill>
                  <a:srgbClr val="810000"/>
                </a:solidFill>
                <a:latin typeface="Arial" panose="020B0604020202020204" pitchFamily="34" charset="0"/>
              </a:rPr>
              <a:t>Ксов</a:t>
            </a:r>
            <a:r>
              <a:rPr lang="ru-RU" sz="2400" dirty="0">
                <a:solidFill>
                  <a:srgbClr val="810000"/>
                </a:solidFill>
                <a:latin typeface="Arial" panose="020B0604020202020204" pitchFamily="34" charset="0"/>
              </a:rPr>
              <a:t> = 1 - (</a:t>
            </a:r>
            <a:r>
              <a:rPr lang="ru-RU" sz="2400" dirty="0" err="1">
                <a:solidFill>
                  <a:srgbClr val="810000"/>
                </a:solidFill>
                <a:latin typeface="Arial" panose="020B0604020202020204" pitchFamily="34" charset="0"/>
              </a:rPr>
              <a:t>Кфиз</a:t>
            </a:r>
            <a:r>
              <a:rPr lang="ru-RU" sz="2400" dirty="0">
                <a:solidFill>
                  <a:srgbClr val="810000"/>
                </a:solidFill>
                <a:latin typeface="Arial" panose="020B0604020202020204" pitchFamily="34" charset="0"/>
              </a:rPr>
              <a:t> + </a:t>
            </a:r>
            <a:r>
              <a:rPr lang="ru-RU" sz="2400" dirty="0" err="1">
                <a:solidFill>
                  <a:srgbClr val="810000"/>
                </a:solidFill>
                <a:latin typeface="Arial" panose="020B0604020202020204" pitchFamily="34" charset="0"/>
              </a:rPr>
              <a:t>Кфун</a:t>
            </a:r>
            <a:r>
              <a:rPr lang="ru-RU" sz="2400" dirty="0">
                <a:solidFill>
                  <a:srgbClr val="810000"/>
                </a:solidFill>
                <a:latin typeface="Arial" panose="020B0604020202020204" pitchFamily="34" charset="0"/>
              </a:rPr>
              <a:t> + </a:t>
            </a:r>
            <a:r>
              <a:rPr lang="ru-RU" sz="2400" dirty="0" err="1">
                <a:solidFill>
                  <a:srgbClr val="810000"/>
                </a:solidFill>
                <a:latin typeface="Arial" panose="020B0604020202020204" pitchFamily="34" charset="0"/>
              </a:rPr>
              <a:t>Кэк</a:t>
            </a:r>
            <a:r>
              <a:rPr lang="ru-RU" sz="2400" dirty="0">
                <a:solidFill>
                  <a:srgbClr val="810000"/>
                </a:solidFill>
                <a:latin typeface="Arial" panose="020B0604020202020204" pitchFamily="34" charset="0"/>
              </a:rPr>
              <a:t>)</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a:t>
            </a:r>
            <a:r>
              <a:rPr lang="ru-RU" sz="2400" dirty="0" err="1">
                <a:solidFill>
                  <a:srgbClr val="810000"/>
                </a:solidFill>
                <a:latin typeface="Arial" panose="020B0604020202020204" pitchFamily="34" charset="0"/>
              </a:rPr>
              <a:t>Ксов</a:t>
            </a:r>
            <a:r>
              <a:rPr lang="ru-RU" sz="2400" dirty="0">
                <a:solidFill>
                  <a:srgbClr val="810000"/>
                </a:solidFill>
                <a:latin typeface="Arial" panose="020B0604020202020204" pitchFamily="34" charset="0"/>
              </a:rPr>
              <a:t> = (1 - </a:t>
            </a:r>
            <a:r>
              <a:rPr lang="ru-RU" sz="2400" dirty="0" err="1">
                <a:solidFill>
                  <a:srgbClr val="810000"/>
                </a:solidFill>
                <a:latin typeface="Arial" panose="020B0604020202020204" pitchFamily="34" charset="0"/>
              </a:rPr>
              <a:t>Кфиз</a:t>
            </a:r>
            <a:r>
              <a:rPr lang="ru-RU" sz="2400" dirty="0">
                <a:solidFill>
                  <a:srgbClr val="810000"/>
                </a:solidFill>
                <a:latin typeface="Arial" panose="020B0604020202020204" pitchFamily="34" charset="0"/>
              </a:rPr>
              <a:t>) * (1 - </a:t>
            </a:r>
            <a:r>
              <a:rPr lang="ru-RU" sz="2400" dirty="0" err="1">
                <a:solidFill>
                  <a:srgbClr val="810000"/>
                </a:solidFill>
                <a:latin typeface="Arial" panose="020B0604020202020204" pitchFamily="34" charset="0"/>
              </a:rPr>
              <a:t>Кфун</a:t>
            </a:r>
            <a:r>
              <a:rPr lang="ru-RU" sz="2400" dirty="0">
                <a:solidFill>
                  <a:srgbClr val="810000"/>
                </a:solidFill>
                <a:latin typeface="Arial" panose="020B0604020202020204" pitchFamily="34" charset="0"/>
              </a:rPr>
              <a:t>) * (1 - </a:t>
            </a:r>
            <a:r>
              <a:rPr lang="ru-RU" sz="2400" dirty="0" err="1">
                <a:solidFill>
                  <a:srgbClr val="810000"/>
                </a:solidFill>
                <a:latin typeface="Arial" panose="020B0604020202020204" pitchFamily="34" charset="0"/>
              </a:rPr>
              <a:t>Кэк</a:t>
            </a:r>
            <a:r>
              <a:rPr lang="ru-RU" sz="2400" dirty="0">
                <a:solidFill>
                  <a:srgbClr val="810000"/>
                </a:solidFill>
                <a:latin typeface="Arial" panose="020B0604020202020204" pitchFamily="34" charset="0"/>
              </a:rPr>
              <a:t>)</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a:t>
            </a:r>
            <a:r>
              <a:rPr lang="ru-RU" sz="2400" dirty="0" err="1">
                <a:solidFill>
                  <a:srgbClr val="810000"/>
                </a:solidFill>
                <a:latin typeface="Arial" panose="020B0604020202020204" pitchFamily="34" charset="0"/>
              </a:rPr>
              <a:t>Ксов</a:t>
            </a:r>
            <a:r>
              <a:rPr lang="ru-RU" sz="2400" dirty="0">
                <a:solidFill>
                  <a:srgbClr val="810000"/>
                </a:solidFill>
                <a:latin typeface="Arial" panose="020B0604020202020204" pitchFamily="34" charset="0"/>
              </a:rPr>
              <a:t> = 1 - (1 - </a:t>
            </a:r>
            <a:r>
              <a:rPr lang="ru-RU" sz="2400" dirty="0" err="1">
                <a:solidFill>
                  <a:srgbClr val="810000"/>
                </a:solidFill>
                <a:latin typeface="Arial" panose="020B0604020202020204" pitchFamily="34" charset="0"/>
              </a:rPr>
              <a:t>Кфиз</a:t>
            </a:r>
            <a:r>
              <a:rPr lang="ru-RU" sz="2400" dirty="0">
                <a:solidFill>
                  <a:srgbClr val="810000"/>
                </a:solidFill>
                <a:latin typeface="Arial" panose="020B0604020202020204" pitchFamily="34" charset="0"/>
              </a:rPr>
              <a:t>) * (1 - </a:t>
            </a:r>
            <a:r>
              <a:rPr lang="ru-RU" sz="2400" dirty="0" err="1">
                <a:solidFill>
                  <a:srgbClr val="810000"/>
                </a:solidFill>
                <a:latin typeface="Arial" panose="020B0604020202020204" pitchFamily="34" charset="0"/>
              </a:rPr>
              <a:t>Кфун</a:t>
            </a:r>
            <a:r>
              <a:rPr lang="ru-RU" sz="2400" dirty="0">
                <a:solidFill>
                  <a:srgbClr val="810000"/>
                </a:solidFill>
                <a:latin typeface="Arial" panose="020B0604020202020204" pitchFamily="34" charset="0"/>
              </a:rPr>
              <a:t>) * (1 - </a:t>
            </a:r>
            <a:r>
              <a:rPr lang="ru-RU" sz="2400" dirty="0" err="1">
                <a:solidFill>
                  <a:srgbClr val="810000"/>
                </a:solidFill>
                <a:latin typeface="Arial" panose="020B0604020202020204" pitchFamily="34" charset="0"/>
              </a:rPr>
              <a:t>Кэк</a:t>
            </a:r>
            <a:r>
              <a:rPr lang="ru-RU" sz="2400" dirty="0">
                <a:solidFill>
                  <a:srgbClr val="810000"/>
                </a:solidFill>
                <a:latin typeface="Arial" panose="020B0604020202020204" pitchFamily="34" charset="0"/>
              </a:rPr>
              <a:t>)</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5) </a:t>
            </a:r>
            <a:r>
              <a:rPr lang="ru-RU" sz="2400" dirty="0" err="1">
                <a:solidFill>
                  <a:srgbClr val="810000"/>
                </a:solidFill>
                <a:latin typeface="Arial" panose="020B0604020202020204" pitchFamily="34" charset="0"/>
              </a:rPr>
              <a:t>Ксов</a:t>
            </a:r>
            <a:r>
              <a:rPr lang="ru-RU" sz="2400" dirty="0">
                <a:solidFill>
                  <a:srgbClr val="810000"/>
                </a:solidFill>
                <a:latin typeface="Arial" panose="020B0604020202020204" pitchFamily="34" charset="0"/>
              </a:rPr>
              <a:t> = (1 - </a:t>
            </a:r>
            <a:r>
              <a:rPr lang="ru-RU" sz="2400" dirty="0" err="1">
                <a:solidFill>
                  <a:srgbClr val="810000"/>
                </a:solidFill>
                <a:latin typeface="Arial" panose="020B0604020202020204" pitchFamily="34" charset="0"/>
              </a:rPr>
              <a:t>Кфиз</a:t>
            </a:r>
            <a:r>
              <a:rPr lang="ru-RU" sz="2400" dirty="0">
                <a:solidFill>
                  <a:srgbClr val="810000"/>
                </a:solidFill>
                <a:latin typeface="Arial" panose="020B0604020202020204" pitchFamily="34" charset="0"/>
              </a:rPr>
              <a:t>) * (1 - </a:t>
            </a:r>
            <a:r>
              <a:rPr lang="ru-RU" sz="2400" dirty="0" err="1">
                <a:solidFill>
                  <a:srgbClr val="810000"/>
                </a:solidFill>
                <a:latin typeface="Arial" panose="020B0604020202020204" pitchFamily="34" charset="0"/>
              </a:rPr>
              <a:t>Кфун</a:t>
            </a:r>
            <a:r>
              <a:rPr lang="ru-RU" sz="2400" dirty="0">
                <a:solidFill>
                  <a:srgbClr val="810000"/>
                </a:solidFill>
                <a:latin typeface="Arial" panose="020B0604020202020204" pitchFamily="34" charset="0"/>
              </a:rPr>
              <a:t>) * (1 - </a:t>
            </a:r>
            <a:r>
              <a:rPr lang="ru-RU" sz="2400" dirty="0" err="1">
                <a:solidFill>
                  <a:srgbClr val="810000"/>
                </a:solidFill>
                <a:latin typeface="Arial" panose="020B0604020202020204" pitchFamily="34" charset="0"/>
              </a:rPr>
              <a:t>Кэк</a:t>
            </a:r>
            <a:r>
              <a:rPr lang="ru-RU" sz="2400" dirty="0">
                <a:solidFill>
                  <a:srgbClr val="810000"/>
                </a:solidFill>
                <a:latin typeface="Arial" panose="020B0604020202020204" pitchFamily="34" charset="0"/>
              </a:rPr>
              <a:t>) - 1</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548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95923" y="165100"/>
            <a:ext cx="11367477" cy="4584700"/>
          </a:xfrm>
        </p:spPr>
        <p:txBody>
          <a:bodyPr/>
          <a:lstStyle/>
          <a:p>
            <a:pPr algn="l"/>
            <a:r>
              <a:rPr lang="ru-RU" sz="2400" dirty="0">
                <a:solidFill>
                  <a:srgbClr val="810000"/>
                </a:solidFill>
                <a:latin typeface="Arial" panose="020B0604020202020204" pitchFamily="34" charset="0"/>
              </a:rPr>
              <a:t>Ответ на вопрос 23 (Вариант 4</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Терминология (глоссарий), используемая при подготовке вопросов </a:t>
            </a:r>
            <a:r>
              <a:rPr lang="ru-RU" sz="2400" dirty="0" smtClean="0">
                <a:solidFill>
                  <a:srgbClr val="810000"/>
                </a:solidFill>
                <a:latin typeface="Arial" panose="020B0604020202020204" pitchFamily="34" charset="0"/>
              </a:rPr>
              <a:t>и задач </a:t>
            </a:r>
            <a:r>
              <a:rPr lang="ru-RU" sz="2400" dirty="0">
                <a:solidFill>
                  <a:srgbClr val="810000"/>
                </a:solidFill>
                <a:latin typeface="Arial" panose="020B0604020202020204" pitchFamily="34" charset="0"/>
              </a:rPr>
              <a:t>квалификационного экзамена по направлению </a:t>
            </a:r>
            <a:r>
              <a:rPr lang="ru-RU" sz="2400" dirty="0" smtClean="0">
                <a:solidFill>
                  <a:srgbClr val="810000"/>
                </a:solidFill>
                <a:latin typeface="Arial" panose="020B0604020202020204" pitchFamily="34" charset="0"/>
              </a:rPr>
              <a:t>оценочной деятельности </a:t>
            </a:r>
            <a:r>
              <a:rPr lang="ru-RU" sz="2400" dirty="0">
                <a:solidFill>
                  <a:srgbClr val="810000"/>
                </a:solidFill>
                <a:latin typeface="Arial" panose="020B0604020202020204" pitchFamily="34" charset="0"/>
              </a:rPr>
              <a:t>«Оценка движимого имущества</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•Мультипликативная модель расчета совокупного износа и </a:t>
            </a:r>
            <a:r>
              <a:rPr lang="ru-RU" sz="2400" dirty="0" err="1">
                <a:solidFill>
                  <a:srgbClr val="810000"/>
                </a:solidFill>
                <a:latin typeface="Arial" panose="020B0604020202020204" pitchFamily="34" charset="0"/>
              </a:rPr>
              <a:t>устареваний</a:t>
            </a: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a:t>
            </a:r>
            <a:r>
              <a:rPr lang="ru-RU" sz="2400" dirty="0" err="1">
                <a:solidFill>
                  <a:srgbClr val="810000"/>
                </a:solidFill>
                <a:latin typeface="Arial" panose="020B0604020202020204" pitchFamily="34" charset="0"/>
              </a:rPr>
              <a:t>Ксов</a:t>
            </a:r>
            <a:r>
              <a:rPr lang="ru-RU" sz="2400" dirty="0">
                <a:solidFill>
                  <a:srgbClr val="810000"/>
                </a:solidFill>
                <a:latin typeface="Arial" panose="020B0604020202020204" pitchFamily="34" charset="0"/>
              </a:rPr>
              <a:t> = 1 - (1 - </a:t>
            </a:r>
            <a:r>
              <a:rPr lang="ru-RU" sz="2400" dirty="0" err="1">
                <a:solidFill>
                  <a:srgbClr val="810000"/>
                </a:solidFill>
                <a:latin typeface="Arial" panose="020B0604020202020204" pitchFamily="34" charset="0"/>
              </a:rPr>
              <a:t>Кфиз</a:t>
            </a:r>
            <a:r>
              <a:rPr lang="ru-RU" sz="2400" dirty="0">
                <a:solidFill>
                  <a:srgbClr val="810000"/>
                </a:solidFill>
                <a:latin typeface="Arial" panose="020B0604020202020204" pitchFamily="34" charset="0"/>
              </a:rPr>
              <a:t>.)(1 - </a:t>
            </a:r>
            <a:r>
              <a:rPr lang="ru-RU" sz="2400" dirty="0" err="1">
                <a:solidFill>
                  <a:srgbClr val="810000"/>
                </a:solidFill>
                <a:latin typeface="Arial" panose="020B0604020202020204" pitchFamily="34" charset="0"/>
              </a:rPr>
              <a:t>Кфун</a:t>
            </a:r>
            <a:r>
              <a:rPr lang="ru-RU" sz="2400" dirty="0">
                <a:solidFill>
                  <a:srgbClr val="810000"/>
                </a:solidFill>
                <a:latin typeface="Arial" panose="020B0604020202020204" pitchFamily="34" charset="0"/>
              </a:rPr>
              <a:t>.)(1 - </a:t>
            </a:r>
            <a:r>
              <a:rPr lang="ru-RU" sz="2400" dirty="0" err="1">
                <a:solidFill>
                  <a:srgbClr val="810000"/>
                </a:solidFill>
                <a:latin typeface="Arial" panose="020B0604020202020204" pitchFamily="34" charset="0"/>
              </a:rPr>
              <a:t>Кэк</a:t>
            </a:r>
            <a:r>
              <a:rPr lang="ru-RU" sz="2400" dirty="0">
                <a:solidFill>
                  <a:srgbClr val="810000"/>
                </a:solidFill>
                <a:latin typeface="Arial" panose="020B0604020202020204" pitchFamily="34" charset="0"/>
              </a:rPr>
              <a:t>.), где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a:t>
            </a:r>
            <a:r>
              <a:rPr lang="ru-RU" sz="2400" dirty="0" err="1">
                <a:solidFill>
                  <a:srgbClr val="810000"/>
                </a:solidFill>
                <a:latin typeface="Arial" panose="020B0604020202020204" pitchFamily="34" charset="0"/>
              </a:rPr>
              <a:t>Ксов</a:t>
            </a:r>
            <a:r>
              <a:rPr lang="ru-RU" sz="2400" dirty="0">
                <a:solidFill>
                  <a:srgbClr val="810000"/>
                </a:solidFill>
                <a:latin typeface="Arial" panose="020B0604020202020204" pitchFamily="34" charset="0"/>
              </a:rPr>
              <a:t>. - коэффициент совокупного износа и </a:t>
            </a:r>
            <a:r>
              <a:rPr lang="ru-RU" sz="2400" dirty="0" err="1">
                <a:solidFill>
                  <a:srgbClr val="810000"/>
                </a:solidFill>
                <a:latin typeface="Arial" panose="020B0604020202020204" pitchFamily="34" charset="0"/>
              </a:rPr>
              <a:t>устареваний</a:t>
            </a:r>
            <a:r>
              <a:rPr lang="ru-RU" sz="2400" dirty="0">
                <a:solidFill>
                  <a:srgbClr val="810000"/>
                </a:solidFill>
                <a:latin typeface="Arial" panose="020B0604020202020204" pitchFamily="34" charset="0"/>
              </a:rPr>
              <a:t>,</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a:t>
            </a:r>
            <a:r>
              <a:rPr lang="ru-RU" sz="2400" dirty="0" err="1">
                <a:solidFill>
                  <a:srgbClr val="810000"/>
                </a:solidFill>
                <a:latin typeface="Arial" panose="020B0604020202020204" pitchFamily="34" charset="0"/>
              </a:rPr>
              <a:t>Кфиз</a:t>
            </a:r>
            <a:r>
              <a:rPr lang="ru-RU" sz="2400" dirty="0">
                <a:solidFill>
                  <a:srgbClr val="810000"/>
                </a:solidFill>
                <a:latin typeface="Arial" panose="020B0604020202020204" pitchFamily="34" charset="0"/>
              </a:rPr>
              <a:t>.- коэффициент физического износа,</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a:t>
            </a:r>
            <a:r>
              <a:rPr lang="ru-RU" sz="2400" dirty="0" err="1">
                <a:solidFill>
                  <a:srgbClr val="810000"/>
                </a:solidFill>
                <a:latin typeface="Arial" panose="020B0604020202020204" pitchFamily="34" charset="0"/>
              </a:rPr>
              <a:t>Кфун</a:t>
            </a:r>
            <a:r>
              <a:rPr lang="ru-RU" sz="2400" dirty="0">
                <a:solidFill>
                  <a:srgbClr val="810000"/>
                </a:solidFill>
                <a:latin typeface="Arial" panose="020B0604020202020204" pitchFamily="34" charset="0"/>
              </a:rPr>
              <a:t>. - коэффициент функционального устаревания,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a:t>
            </a:r>
            <a:r>
              <a:rPr lang="ru-RU" sz="2400" dirty="0" err="1">
                <a:solidFill>
                  <a:srgbClr val="810000"/>
                </a:solidFill>
                <a:latin typeface="Arial" panose="020B0604020202020204" pitchFamily="34" charset="0"/>
              </a:rPr>
              <a:t>Кэк</a:t>
            </a:r>
            <a:r>
              <a:rPr lang="ru-RU" sz="2400" dirty="0">
                <a:solidFill>
                  <a:srgbClr val="810000"/>
                </a:solidFill>
                <a:latin typeface="Arial" panose="020B0604020202020204" pitchFamily="34" charset="0"/>
              </a:rPr>
              <a:t>. - коэффициент экономического устаревания.</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952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21323" y="342900"/>
            <a:ext cx="11367477" cy="4584700"/>
          </a:xfrm>
        </p:spPr>
        <p:txBody>
          <a:bodyPr/>
          <a:lstStyle/>
          <a:p>
            <a:pPr algn="l"/>
            <a:r>
              <a:rPr lang="ru-RU" sz="2400" dirty="0">
                <a:solidFill>
                  <a:srgbClr val="810000"/>
                </a:solidFill>
                <a:latin typeface="Arial" panose="020B0604020202020204" pitchFamily="34" charset="0"/>
              </a:rPr>
              <a:t>Вопрос 24</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Аналог является классификационным, если у него совпадают с</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объектом оценки</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Варианты ответов:</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1) только назначение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2) только принцип действия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3) только конструктивное исполнение</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4) только технические характеристики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5) только назначение и технические характеристики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6) назначение, принцип действия, конструктивное исполнение 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технические характеристики</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166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57823" y="292100"/>
            <a:ext cx="11367477" cy="3784600"/>
          </a:xfrm>
        </p:spPr>
        <p:txBody>
          <a:bodyPr/>
          <a:lstStyle/>
          <a:p>
            <a:pPr algn="l"/>
            <a:r>
              <a:rPr lang="ru-RU" sz="2400" dirty="0">
                <a:solidFill>
                  <a:srgbClr val="810000"/>
                </a:solidFill>
                <a:latin typeface="Arial" panose="020B0604020202020204" pitchFamily="34" charset="0"/>
              </a:rPr>
              <a:t>Ответ на вопрос 24 (Вариант 6</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Терминология (глоссарий), используемая при подготовке вопросов 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задач квалификационного экзамена по направлению </a:t>
            </a:r>
            <a:r>
              <a:rPr lang="ru-RU" sz="2400" dirty="0" smtClean="0">
                <a:solidFill>
                  <a:srgbClr val="810000"/>
                </a:solidFill>
                <a:latin typeface="Arial" panose="020B0604020202020204" pitchFamily="34" charset="0"/>
              </a:rPr>
              <a:t>оценочной деятельности </a:t>
            </a:r>
            <a:r>
              <a:rPr lang="ru-RU" sz="2400" dirty="0">
                <a:solidFill>
                  <a:srgbClr val="810000"/>
                </a:solidFill>
                <a:latin typeface="Arial" panose="020B0604020202020204" pitchFamily="34" charset="0"/>
              </a:rPr>
              <a:t>«Оценка движимого имущества</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a:t>
            </a:r>
            <a:r>
              <a:rPr lang="ru-RU" sz="2400" b="1" dirty="0">
                <a:solidFill>
                  <a:srgbClr val="810000"/>
                </a:solidFill>
                <a:latin typeface="Arial,Bold"/>
              </a:rPr>
              <a:t>Аналог классификационный</a:t>
            </a:r>
            <a:br>
              <a:rPr lang="ru-RU" sz="2400" b="1" dirty="0">
                <a:solidFill>
                  <a:srgbClr val="810000"/>
                </a:solidFill>
                <a:latin typeface="Arial,Bold"/>
              </a:rPr>
            </a:br>
            <a:r>
              <a:rPr lang="ru-RU" sz="2400" dirty="0">
                <a:solidFill>
                  <a:srgbClr val="810000"/>
                </a:solidFill>
                <a:latin typeface="Arial" panose="020B0604020202020204" pitchFamily="34" charset="0"/>
              </a:rPr>
              <a:t>•Оцениваемый объект и объект сравнения относятся к </a:t>
            </a:r>
            <a:r>
              <a:rPr lang="ru-RU" sz="2400" dirty="0" smtClean="0">
                <a:solidFill>
                  <a:srgbClr val="810000"/>
                </a:solidFill>
                <a:latin typeface="Arial" panose="020B0604020202020204" pitchFamily="34" charset="0"/>
              </a:rPr>
              <a:t>одной классификационной </a:t>
            </a:r>
            <a:r>
              <a:rPr lang="ru-RU" sz="2400" dirty="0">
                <a:solidFill>
                  <a:srgbClr val="810000"/>
                </a:solidFill>
                <a:latin typeface="Arial" panose="020B0604020202020204" pitchFamily="34" charset="0"/>
              </a:rPr>
              <a:t>группе машин по </a:t>
            </a:r>
            <a:r>
              <a:rPr lang="ru-RU" sz="2400" b="1" i="1" dirty="0">
                <a:solidFill>
                  <a:srgbClr val="810000"/>
                </a:solidFill>
                <a:latin typeface="Arial,BoldItalic"/>
              </a:rPr>
              <a:t>назначению</a:t>
            </a:r>
            <a:r>
              <a:rPr lang="ru-RU" sz="2400" dirty="0">
                <a:solidFill>
                  <a:srgbClr val="810000"/>
                </a:solidFill>
                <a:latin typeface="Arial" panose="020B0604020202020204" pitchFamily="34" charset="0"/>
              </a:rPr>
              <a:t>, </a:t>
            </a:r>
            <a:r>
              <a:rPr lang="ru-RU" sz="2400" b="1" i="1" dirty="0" smtClean="0">
                <a:solidFill>
                  <a:srgbClr val="810000"/>
                </a:solidFill>
                <a:latin typeface="Arial,BoldItalic"/>
              </a:rPr>
              <a:t>принципу действия</a:t>
            </a:r>
            <a:r>
              <a:rPr lang="ru-RU" sz="2400" dirty="0">
                <a:solidFill>
                  <a:srgbClr val="810000"/>
                </a:solidFill>
                <a:latin typeface="Arial" panose="020B0604020202020204" pitchFamily="34" charset="0"/>
              </a:rPr>
              <a:t>, </a:t>
            </a:r>
            <a:r>
              <a:rPr lang="ru-RU" sz="2400" b="1" i="1" dirty="0">
                <a:solidFill>
                  <a:srgbClr val="810000"/>
                </a:solidFill>
                <a:latin typeface="Arial,BoldItalic"/>
              </a:rPr>
              <a:t>конструктивному исполнению </a:t>
            </a:r>
            <a:r>
              <a:rPr lang="ru-RU" sz="2400" dirty="0">
                <a:solidFill>
                  <a:srgbClr val="810000"/>
                </a:solidFill>
                <a:latin typeface="Arial" panose="020B0604020202020204" pitchFamily="34" charset="0"/>
              </a:rPr>
              <a:t>и </a:t>
            </a:r>
            <a:r>
              <a:rPr lang="ru-RU" sz="2400" b="1" i="1" dirty="0" smtClean="0">
                <a:solidFill>
                  <a:srgbClr val="810000"/>
                </a:solidFill>
                <a:latin typeface="Arial,BoldItalic"/>
              </a:rPr>
              <a:t>техническим характеристикам</a:t>
            </a:r>
            <a:r>
              <a:rPr lang="ru-RU" sz="2400" dirty="0">
                <a:solidFill>
                  <a:srgbClr val="810000"/>
                </a:solidFill>
                <a:latin typeface="Arial" panose="020B0604020202020204" pitchFamily="34" charset="0"/>
              </a:rPr>
              <a:t>.</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591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0662" y="279399"/>
            <a:ext cx="11394829" cy="3779715"/>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Ответ на вопрос 2 (Вариант №3</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П.5 ФСО № 9 «Оценка для целей залога</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«Для целей настоящего Федерального стандарта оценки при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определении стоимости в целях залога определяется рыночная</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стоимость. При наличии соответствующих требований в задании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на оценку в дополнение к рыночной стоимости могут</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определяться инвестиционная и (или) ликвидационная</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стоимости.»</a:t>
            </a:r>
          </a:p>
        </p:txBody>
      </p:sp>
    </p:spTree>
    <p:extLst>
      <p:ext uri="{BB962C8B-B14F-4D97-AF65-F5344CB8AC3E}">
        <p14:creationId xmlns:p14="http://schemas.microsoft.com/office/powerpoint/2010/main" val="38259182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08623" y="177800"/>
            <a:ext cx="11583377" cy="5854700"/>
          </a:xfrm>
        </p:spPr>
        <p:txBody>
          <a:bodyPr/>
          <a:lstStyle/>
          <a:p>
            <a:pPr algn="l"/>
            <a:r>
              <a:rPr lang="ru-RU" sz="2400" dirty="0">
                <a:solidFill>
                  <a:srgbClr val="810000"/>
                </a:solidFill>
                <a:latin typeface="Arial" panose="020B0604020202020204" pitchFamily="34" charset="0"/>
              </a:rPr>
              <a:t>Вопрос 25</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К методам затратного подхода при оценке оборудования относятся: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 Метод </a:t>
            </a:r>
            <a:r>
              <a:rPr lang="ru-RU" sz="2400" dirty="0" err="1">
                <a:solidFill>
                  <a:srgbClr val="810000"/>
                </a:solidFill>
                <a:latin typeface="Arial" panose="020B0604020202020204" pitchFamily="34" charset="0"/>
              </a:rPr>
              <a:t>равноэффективного</a:t>
            </a:r>
            <a:r>
              <a:rPr lang="ru-RU" sz="2400" dirty="0">
                <a:solidFill>
                  <a:srgbClr val="810000"/>
                </a:solidFill>
                <a:latin typeface="Arial" panose="020B0604020202020204" pitchFamily="34" charset="0"/>
              </a:rPr>
              <a:t> функционального аналога</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II. Метод прямого сравнения с объектом аналогом с </a:t>
            </a:r>
            <a:r>
              <a:rPr lang="ru-RU" sz="2400" dirty="0" smtClean="0">
                <a:solidFill>
                  <a:srgbClr val="810000"/>
                </a:solidFill>
                <a:latin typeface="Arial" panose="020B0604020202020204" pitchFamily="34" charset="0"/>
              </a:rPr>
              <a:t>внесением направленных </a:t>
            </a:r>
            <a:r>
              <a:rPr lang="ru-RU" sz="2400" dirty="0">
                <a:solidFill>
                  <a:srgbClr val="810000"/>
                </a:solidFill>
                <a:latin typeface="Arial" panose="020B0604020202020204" pitchFamily="34" charset="0"/>
              </a:rPr>
              <a:t>качественных корректировок</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III. Метод индексации (трендов) с помощью ценовых </a:t>
            </a:r>
            <a:r>
              <a:rPr lang="ru-RU" sz="2400" dirty="0" smtClean="0">
                <a:solidFill>
                  <a:srgbClr val="810000"/>
                </a:solidFill>
                <a:latin typeface="Arial" panose="020B0604020202020204" pitchFamily="34" charset="0"/>
              </a:rPr>
              <a:t>индексов затратного </a:t>
            </a:r>
            <a:r>
              <a:rPr lang="ru-RU" sz="2400" dirty="0">
                <a:solidFill>
                  <a:srgbClr val="810000"/>
                </a:solidFill>
                <a:latin typeface="Arial" panose="020B0604020202020204" pitchFamily="34" charset="0"/>
              </a:rPr>
              <a:t>типа</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IV. Метод, опирающийся на расчет себестоимости изготовления</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V. Метод моделирования статистических зависимостей затратного типа</a:t>
            </a:r>
            <a:br>
              <a:rPr lang="ru-RU" sz="2400" dirty="0">
                <a:solidFill>
                  <a:srgbClr val="810000"/>
                </a:solidFill>
                <a:latin typeface="Arial" panose="020B0604020202020204" pitchFamily="34" charset="0"/>
              </a:rPr>
            </a:br>
            <a:r>
              <a:rPr lang="ru-RU" sz="2400" dirty="0" smtClean="0">
                <a:solidFill>
                  <a:srgbClr val="810000"/>
                </a:solidFill>
                <a:latin typeface="Arial" panose="020B0604020202020204" pitchFamily="34" charset="0"/>
              </a:rPr>
              <a:t/>
            </a:r>
            <a:br>
              <a:rPr lang="ru-RU" sz="2400" dirty="0" smtClean="0">
                <a:solidFill>
                  <a:srgbClr val="810000"/>
                </a:solidFill>
                <a:latin typeface="Arial" panose="020B0604020202020204" pitchFamily="34" charset="0"/>
              </a:rPr>
            </a:br>
            <a:r>
              <a:rPr lang="ru-RU" sz="2400" dirty="0" smtClean="0">
                <a:solidFill>
                  <a:srgbClr val="810000"/>
                </a:solidFill>
                <a:latin typeface="Arial" panose="020B0604020202020204" pitchFamily="34" charset="0"/>
              </a:rPr>
              <a:t>Варианты </a:t>
            </a:r>
            <a:r>
              <a:rPr lang="ru-RU" sz="2400" dirty="0">
                <a:solidFill>
                  <a:srgbClr val="810000"/>
                </a:solidFill>
                <a:latin typeface="Arial" panose="020B0604020202020204" pitchFamily="34" charset="0"/>
              </a:rPr>
              <a:t>ответов:</a:t>
            </a:r>
            <a:br>
              <a:rPr lang="ru-RU" sz="2400" dirty="0">
                <a:solidFill>
                  <a:srgbClr val="810000"/>
                </a:solidFill>
                <a:latin typeface="Arial" panose="020B0604020202020204" pitchFamily="34" charset="0"/>
              </a:rPr>
            </a:br>
            <a:r>
              <a:rPr lang="nn-NO" sz="2400" dirty="0">
                <a:solidFill>
                  <a:srgbClr val="810000"/>
                </a:solidFill>
                <a:latin typeface="Arial" panose="020B0604020202020204" pitchFamily="34" charset="0"/>
              </a:rPr>
              <a:t>1) I, III, IV, V</a:t>
            </a:r>
            <a:br>
              <a:rPr lang="nn-NO" sz="2400" dirty="0">
                <a:solidFill>
                  <a:srgbClr val="810000"/>
                </a:solidFill>
                <a:latin typeface="Arial" panose="020B0604020202020204" pitchFamily="34" charset="0"/>
              </a:rPr>
            </a:br>
            <a:r>
              <a:rPr lang="nn-NO" sz="2400" dirty="0">
                <a:solidFill>
                  <a:srgbClr val="810000"/>
                </a:solidFill>
                <a:latin typeface="Arial" panose="020B0604020202020204" pitchFamily="34" charset="0"/>
              </a:rPr>
              <a:t>2) I, II, III, IV, V</a:t>
            </a:r>
            <a:br>
              <a:rPr lang="nn-NO" sz="2400" dirty="0">
                <a:solidFill>
                  <a:srgbClr val="810000"/>
                </a:solidFill>
                <a:latin typeface="Arial" panose="020B0604020202020204" pitchFamily="34" charset="0"/>
              </a:rPr>
            </a:br>
            <a:r>
              <a:rPr lang="nn-NO" sz="2400" dirty="0">
                <a:solidFill>
                  <a:srgbClr val="810000"/>
                </a:solidFill>
                <a:latin typeface="Arial" panose="020B0604020202020204" pitchFamily="34" charset="0"/>
              </a:rPr>
              <a:t>3) I, III, IV, V</a:t>
            </a:r>
            <a:br>
              <a:rPr lang="nn-NO" sz="2400" dirty="0">
                <a:solidFill>
                  <a:srgbClr val="810000"/>
                </a:solidFill>
                <a:latin typeface="Arial" panose="020B0604020202020204" pitchFamily="34" charset="0"/>
              </a:rPr>
            </a:br>
            <a:r>
              <a:rPr lang="en-US" sz="2400" dirty="0">
                <a:solidFill>
                  <a:srgbClr val="810000"/>
                </a:solidFill>
                <a:latin typeface="Arial" panose="020B0604020202020204" pitchFamily="34" charset="0"/>
              </a:rPr>
              <a:t>4) III, IV, V</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6289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89523" y="292100"/>
            <a:ext cx="11583377" cy="6159500"/>
          </a:xfrm>
        </p:spPr>
        <p:txBody>
          <a:bodyPr/>
          <a:lstStyle/>
          <a:p>
            <a:pPr algn="l"/>
            <a:r>
              <a:rPr lang="ru-RU" sz="2400" dirty="0">
                <a:solidFill>
                  <a:srgbClr val="810000"/>
                </a:solidFill>
                <a:latin typeface="Arial" panose="020B0604020202020204" pitchFamily="34" charset="0"/>
              </a:rPr>
              <a:t>Ответ. на вопрос 25 (Вариант 4</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•Метод индексации (трендов) с помощью ценовых индексов затратного</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типа. Метод, основанный на приведении ретроспективных </a:t>
            </a:r>
            <a:r>
              <a:rPr lang="ru-RU" sz="2400" dirty="0" smtClean="0">
                <a:solidFill>
                  <a:srgbClr val="810000"/>
                </a:solidFill>
                <a:latin typeface="Arial" panose="020B0604020202020204" pitchFamily="34" charset="0"/>
              </a:rPr>
              <a:t>ценовых данных </a:t>
            </a:r>
            <a:r>
              <a:rPr lang="ru-RU" sz="2400" dirty="0">
                <a:solidFill>
                  <a:srgbClr val="810000"/>
                </a:solidFill>
                <a:latin typeface="Arial" panose="020B0604020202020204" pitchFamily="34" charset="0"/>
              </a:rPr>
              <a:t>к дате оценке при помощи ценовых индексов (трендов</a:t>
            </a:r>
            <a:r>
              <a:rPr lang="ru-RU" sz="2400" dirty="0" smtClean="0">
                <a:solidFill>
                  <a:srgbClr val="810000"/>
                </a:solidFill>
                <a:latin typeface="Arial" panose="020B0604020202020204" pitchFamily="34" charset="0"/>
              </a:rPr>
              <a:t>) (</a:t>
            </a:r>
            <a:r>
              <a:rPr lang="ru-RU" sz="2400" dirty="0">
                <a:solidFill>
                  <a:srgbClr val="810000"/>
                </a:solidFill>
                <a:latin typeface="Arial" panose="020B0604020202020204" pitchFamily="34" charset="0"/>
              </a:rPr>
              <a:t>Глоссарий</a:t>
            </a:r>
            <a:r>
              <a:rPr lang="ru-RU" sz="2400" dirty="0" smtClean="0">
                <a:solidFill>
                  <a:srgbClr val="810000"/>
                </a:solidFill>
                <a:latin typeface="Arial" panose="020B0604020202020204" pitchFamily="34" charset="0"/>
              </a:rPr>
              <a:t>)</a:t>
            </a:r>
            <a:br>
              <a:rPr lang="ru-RU" sz="2400" dirty="0" smtClean="0">
                <a:solidFill>
                  <a:srgbClr val="810000"/>
                </a:solidFill>
                <a:latin typeface="Arial" panose="020B0604020202020204" pitchFamily="34" charset="0"/>
              </a:rPr>
            </a:br>
            <a:r>
              <a:rPr lang="ru-RU" sz="2400" dirty="0">
                <a:solidFill>
                  <a:srgbClr val="810000"/>
                </a:solidFill>
                <a:latin typeface="Arial" panose="020B0604020202020204" pitchFamily="34" charset="0"/>
              </a:rPr>
              <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•Метод, опирающийся на расчет себестоимости изготовления. Расчет</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величины затрат на замещение на основании данных о себестоимости</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производства однородного объекта. (Глоссарий)</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•Методы моделирования статистических зависимостей затратного типа.</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Это не метод, а </a:t>
            </a:r>
            <a:r>
              <a:rPr lang="ru-RU" sz="2400" u="sng" dirty="0">
                <a:solidFill>
                  <a:srgbClr val="810000"/>
                </a:solidFill>
                <a:latin typeface="Arial" panose="020B0604020202020204" pitchFamily="34" charset="0"/>
              </a:rPr>
              <a:t>группа методов </a:t>
            </a:r>
            <a:r>
              <a:rPr lang="ru-RU" sz="2400" dirty="0">
                <a:solidFill>
                  <a:srgbClr val="810000"/>
                </a:solidFill>
                <a:latin typeface="Arial" panose="020B0604020202020204" pitchFamily="34" charset="0"/>
              </a:rPr>
              <a:t>ЗП к которым относят:</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 метод расчета с помощью удельных затратных показателей</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 метод расчета с помощью корреляционно-регрессионных </a:t>
            </a:r>
            <a:r>
              <a:rPr lang="ru-RU" sz="2400" dirty="0" smtClean="0">
                <a:solidFill>
                  <a:srgbClr val="810000"/>
                </a:solidFill>
                <a:latin typeface="Arial" panose="020B0604020202020204" pitchFamily="34" charset="0"/>
              </a:rPr>
              <a:t>моделей затратного типа</a:t>
            </a:r>
            <a:br>
              <a:rPr lang="ru-RU" sz="2400" dirty="0" smtClean="0">
                <a:solidFill>
                  <a:srgbClr val="810000"/>
                </a:solidFill>
                <a:latin typeface="Arial" panose="020B0604020202020204" pitchFamily="34" charset="0"/>
              </a:rPr>
            </a:br>
            <a:r>
              <a:rPr lang="ru-RU" sz="2400" dirty="0" smtClean="0">
                <a:solidFill>
                  <a:srgbClr val="810000"/>
                </a:solidFill>
                <a:latin typeface="Arial" panose="020B0604020202020204" pitchFamily="34" charset="0"/>
              </a:rPr>
              <a:t>(«</a:t>
            </a:r>
            <a:r>
              <a:rPr lang="ru-RU" sz="2400" dirty="0">
                <a:solidFill>
                  <a:srgbClr val="810000"/>
                </a:solidFill>
                <a:latin typeface="Arial" panose="020B0604020202020204" pitchFamily="34" charset="0"/>
              </a:rPr>
              <a:t>Оценка машин и оборудования» под ред. Федотовой М.А. М. 2017</a:t>
            </a:r>
            <a:br>
              <a:rPr lang="ru-RU" sz="2400" dirty="0">
                <a:solidFill>
                  <a:srgbClr val="810000"/>
                </a:solidFill>
                <a:latin typeface="Arial" panose="020B0604020202020204" pitchFamily="34" charset="0"/>
              </a:rPr>
            </a:br>
            <a:r>
              <a:rPr lang="ru-RU" sz="2400" dirty="0">
                <a:solidFill>
                  <a:srgbClr val="810000"/>
                </a:solidFill>
                <a:latin typeface="Arial" panose="020B0604020202020204" pitchFamily="34" charset="0"/>
              </a:rPr>
              <a:t>стр.188)</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716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570" y="468923"/>
            <a:ext cx="12004430" cy="6389077"/>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Вопрос 3</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Оценщик имеет право:</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 Применять самостоятельно методы проведения оценки объекта</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оценки в соответствии со стандартами оценки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II. Требовать денежного вознаграждения за проведение оценки </a:t>
            </a:r>
            <a:r>
              <a:rPr lang="ru-RU" sz="2400" dirty="0" smtClean="0">
                <a:solidFill>
                  <a:schemeClr val="accent4">
                    <a:lumMod val="75000"/>
                  </a:schemeClr>
                </a:solidFill>
                <a:latin typeface="Arial" panose="020B0604020202020204" pitchFamily="34" charset="0"/>
                <a:cs typeface="Arial" panose="020B0604020202020204" pitchFamily="34" charset="0"/>
              </a:rPr>
              <a:t>объекта оценки </a:t>
            </a:r>
            <a:r>
              <a:rPr lang="ru-RU" sz="2400" dirty="0">
                <a:solidFill>
                  <a:schemeClr val="accent4">
                    <a:lumMod val="75000"/>
                  </a:schemeClr>
                </a:solidFill>
                <a:latin typeface="Arial" panose="020B0604020202020204" pitchFamily="34" charset="0"/>
                <a:cs typeface="Arial" panose="020B0604020202020204" pitchFamily="34" charset="0"/>
              </a:rPr>
              <a:t>в зависимости от определенной стоимости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III. Отказаться от проведения оценки объекта оценки в случаях, если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заказчик не обеспечил привлечение необходимых для </a:t>
            </a:r>
            <a:r>
              <a:rPr lang="ru-RU" sz="2400" dirty="0" smtClean="0">
                <a:solidFill>
                  <a:schemeClr val="accent4">
                    <a:lumMod val="75000"/>
                  </a:schemeClr>
                </a:solidFill>
                <a:latin typeface="Arial" panose="020B0604020202020204" pitchFamily="34" charset="0"/>
                <a:cs typeface="Arial" panose="020B0604020202020204" pitchFamily="34" charset="0"/>
              </a:rPr>
              <a:t>проведения оценки </a:t>
            </a:r>
            <a:r>
              <a:rPr lang="ru-RU" sz="2400" dirty="0">
                <a:solidFill>
                  <a:schemeClr val="accent4">
                    <a:lumMod val="75000"/>
                  </a:schemeClr>
                </a:solidFill>
                <a:latin typeface="Arial" panose="020B0604020202020204" pitchFamily="34" charset="0"/>
                <a:cs typeface="Arial" panose="020B0604020202020204" pitchFamily="34" charset="0"/>
              </a:rPr>
              <a:t>специалистов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IV. Получать разъяснения и дополнительные сведения, необходимые</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для осуществления данной </a:t>
            </a:r>
            <a:r>
              <a:rPr lang="ru-RU" sz="2400" dirty="0" smtClean="0">
                <a:solidFill>
                  <a:schemeClr val="accent4">
                    <a:lumMod val="75000"/>
                  </a:schemeClr>
                </a:solidFill>
                <a:latin typeface="Arial" panose="020B0604020202020204" pitchFamily="34" charset="0"/>
                <a:cs typeface="Arial" panose="020B0604020202020204" pitchFamily="34" charset="0"/>
              </a:rPr>
              <a:t>оценки</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Варианты ответов: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1) I, II</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2) II</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3) I, III</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4) I, IV</a:t>
            </a:r>
          </a:p>
        </p:txBody>
      </p:sp>
    </p:spTree>
    <p:extLst>
      <p:ext uri="{BB962C8B-B14F-4D97-AF65-F5344CB8AC3E}">
        <p14:creationId xmlns:p14="http://schemas.microsoft.com/office/powerpoint/2010/main" val="3823845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4570" y="482600"/>
            <a:ext cx="11394829" cy="3292230"/>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Ответ на вопрос 3 (Вариант №4</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Ст.14 ФЗ-135 «Об оценочной деятельности в РФ» (выдержка</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«Оценщик имеет право:</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-применять самостоятельно методы проведения оценки объекта оценки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 соответствии со стандартами оценки;…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получать разъяснения и дополнительные сведения, необходимые для</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осуществления данной оценки;»</a:t>
            </a:r>
          </a:p>
        </p:txBody>
      </p:sp>
    </p:spTree>
    <p:extLst>
      <p:ext uri="{BB962C8B-B14F-4D97-AF65-F5344CB8AC3E}">
        <p14:creationId xmlns:p14="http://schemas.microsoft.com/office/powerpoint/2010/main" val="1521041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6416" y="241300"/>
            <a:ext cx="11394829" cy="4805484"/>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Вопрос 4</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К объектам оценки относится:</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 Права требования, обязательства (долги)</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II. Работы, услуги, информация</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III. Рыночная арендная плата</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IV. </a:t>
            </a:r>
            <a:r>
              <a:rPr lang="ru-RU" sz="2400" dirty="0" smtClean="0">
                <a:solidFill>
                  <a:schemeClr val="accent4">
                    <a:lumMod val="75000"/>
                  </a:schemeClr>
                </a:solidFill>
                <a:latin typeface="Arial" panose="020B0604020202020204" pitchFamily="34" charset="0"/>
                <a:cs typeface="Arial" panose="020B0604020202020204" pitchFamily="34" charset="0"/>
              </a:rPr>
              <a:t>Вещи</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Варианты ответов:</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1) I, II, III</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2) I, II, IV</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3) II, IV</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4) все перечисленное</a:t>
            </a:r>
          </a:p>
        </p:txBody>
      </p:sp>
    </p:spTree>
    <p:extLst>
      <p:ext uri="{BB962C8B-B14F-4D97-AF65-F5344CB8AC3E}">
        <p14:creationId xmlns:p14="http://schemas.microsoft.com/office/powerpoint/2010/main" val="1534884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608" y="381000"/>
            <a:ext cx="11629291" cy="6364654"/>
          </a:xfrm>
        </p:spPr>
        <p:txBody>
          <a:bodyPr/>
          <a:lstStyle/>
          <a:p>
            <a:pPr algn="l"/>
            <a:r>
              <a:rPr lang="ru-RU" sz="2400" dirty="0">
                <a:solidFill>
                  <a:schemeClr val="accent4">
                    <a:lumMod val="75000"/>
                  </a:schemeClr>
                </a:solidFill>
                <a:latin typeface="Arial" panose="020B0604020202020204" pitchFamily="34" charset="0"/>
                <a:cs typeface="Arial" panose="020B0604020202020204" pitchFamily="34" charset="0"/>
              </a:rPr>
              <a:t>Ответ на вопрос 4 (Вариант 2</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smtClean="0">
                <a:solidFill>
                  <a:schemeClr val="accent4">
                    <a:lumMod val="75000"/>
                  </a:schemeClr>
                </a:solidFill>
                <a:latin typeface="Arial" panose="020B0604020202020204" pitchFamily="34" charset="0"/>
                <a:cs typeface="Arial" panose="020B0604020202020204" pitchFamily="34" charset="0"/>
              </a:rPr>
              <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smtClean="0">
                <a:solidFill>
                  <a:schemeClr val="accent4">
                    <a:lumMod val="75000"/>
                  </a:schemeClr>
                </a:solidFill>
                <a:latin typeface="Arial" panose="020B0604020202020204" pitchFamily="34" charset="0"/>
                <a:cs typeface="Arial" panose="020B0604020202020204" pitchFamily="34" charset="0"/>
              </a:rPr>
              <a:t>Ст.5 </a:t>
            </a:r>
            <a:r>
              <a:rPr lang="ru-RU" sz="2400" dirty="0">
                <a:solidFill>
                  <a:schemeClr val="accent4">
                    <a:lumMod val="75000"/>
                  </a:schemeClr>
                </a:solidFill>
                <a:latin typeface="Arial" panose="020B0604020202020204" pitchFamily="34" charset="0"/>
                <a:cs typeface="Arial" panose="020B0604020202020204" pitchFamily="34" charset="0"/>
              </a:rPr>
              <a:t>ФЗ-135 «Об оценочной деятельности в РФ</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«К объектам оценки относятся:</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отдельные материальные объекты (</a:t>
            </a:r>
            <a:r>
              <a:rPr lang="ru-RU" sz="2400" b="1" dirty="0">
                <a:solidFill>
                  <a:schemeClr val="accent4">
                    <a:lumMod val="75000"/>
                  </a:schemeClr>
                </a:solidFill>
                <a:latin typeface="Arial" panose="020B0604020202020204" pitchFamily="34" charset="0"/>
                <a:cs typeface="Arial" panose="020B0604020202020204" pitchFamily="34" charset="0"/>
              </a:rPr>
              <a:t>вещи</a:t>
            </a:r>
            <a:r>
              <a:rPr lang="ru-RU" sz="2400" dirty="0">
                <a:solidFill>
                  <a:schemeClr val="accent4">
                    <a:lumMod val="75000"/>
                  </a:schemeClr>
                </a:solidFill>
                <a:latin typeface="Arial" panose="020B0604020202020204" pitchFamily="34" charset="0"/>
                <a:cs typeface="Arial" panose="020B0604020202020204" pitchFamily="34" charset="0"/>
              </a:rPr>
              <a:t>);</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совокупность вещей, составляющих имущество лица, в том </a:t>
            </a:r>
            <a:r>
              <a:rPr lang="ru-RU" sz="2400" dirty="0" smtClean="0">
                <a:solidFill>
                  <a:schemeClr val="accent4">
                    <a:lumMod val="75000"/>
                  </a:schemeClr>
                </a:solidFill>
                <a:latin typeface="Arial" panose="020B0604020202020204" pitchFamily="34" charset="0"/>
                <a:cs typeface="Arial" panose="020B0604020202020204" pitchFamily="34" charset="0"/>
              </a:rPr>
              <a:t>числе имущество </a:t>
            </a:r>
            <a:r>
              <a:rPr lang="ru-RU" sz="2400" dirty="0">
                <a:solidFill>
                  <a:schemeClr val="accent4">
                    <a:lumMod val="75000"/>
                  </a:schemeClr>
                </a:solidFill>
                <a:latin typeface="Arial" panose="020B0604020202020204" pitchFamily="34" charset="0"/>
                <a:cs typeface="Arial" panose="020B0604020202020204" pitchFamily="34" charset="0"/>
              </a:rPr>
              <a:t>определенного вида (движимое или недвижимое, в том числе</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предприятия);</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право собственности и иные вещные права на имущество </a:t>
            </a:r>
            <a:r>
              <a:rPr lang="ru-RU" sz="2400" dirty="0" smtClean="0">
                <a:solidFill>
                  <a:schemeClr val="accent4">
                    <a:lumMod val="75000"/>
                  </a:schemeClr>
                </a:solidFill>
                <a:latin typeface="Arial" panose="020B0604020202020204" pitchFamily="34" charset="0"/>
                <a:cs typeface="Arial" panose="020B0604020202020204" pitchFamily="34" charset="0"/>
              </a:rPr>
              <a:t>или отдельные </a:t>
            </a:r>
            <a:r>
              <a:rPr lang="ru-RU" sz="2400" dirty="0">
                <a:solidFill>
                  <a:schemeClr val="accent4">
                    <a:lumMod val="75000"/>
                  </a:schemeClr>
                </a:solidFill>
                <a:latin typeface="Arial" panose="020B0604020202020204" pitchFamily="34" charset="0"/>
                <a:cs typeface="Arial" panose="020B0604020202020204" pitchFamily="34" charset="0"/>
              </a:rPr>
              <a:t>вещи из состава имущества;</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b="1" dirty="0">
                <a:solidFill>
                  <a:schemeClr val="accent4">
                    <a:lumMod val="75000"/>
                  </a:schemeClr>
                </a:solidFill>
                <a:latin typeface="Arial" panose="020B0604020202020204" pitchFamily="34" charset="0"/>
                <a:cs typeface="Arial" panose="020B0604020202020204" pitchFamily="34" charset="0"/>
              </a:rPr>
              <a:t>права требования, обязательства (долги);</a:t>
            </a:r>
            <a:br>
              <a:rPr lang="ru-RU" sz="2400" b="1" dirty="0">
                <a:solidFill>
                  <a:schemeClr val="accent4">
                    <a:lumMod val="75000"/>
                  </a:schemeClr>
                </a:solidFill>
                <a:latin typeface="Arial" panose="020B0604020202020204" pitchFamily="34" charset="0"/>
                <a:cs typeface="Arial" panose="020B0604020202020204" pitchFamily="34" charset="0"/>
              </a:rPr>
            </a:br>
            <a:r>
              <a:rPr lang="ru-RU" sz="2400" b="1" dirty="0">
                <a:solidFill>
                  <a:schemeClr val="accent4">
                    <a:lumMod val="75000"/>
                  </a:schemeClr>
                </a:solidFill>
                <a:latin typeface="Arial" panose="020B0604020202020204" pitchFamily="34" charset="0"/>
                <a:cs typeface="Arial" panose="020B0604020202020204" pitchFamily="34" charset="0"/>
              </a:rPr>
              <a:t>работы, услуги, информация;</a:t>
            </a: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иные объекты гражданских прав, в отношении </a:t>
            </a:r>
            <a:r>
              <a:rPr lang="ru-RU" sz="2400" dirty="0" smtClean="0">
                <a:solidFill>
                  <a:schemeClr val="accent4">
                    <a:lumMod val="75000"/>
                  </a:schemeClr>
                </a:solidFill>
                <a:latin typeface="Arial" panose="020B0604020202020204" pitchFamily="34" charset="0"/>
                <a:cs typeface="Arial" panose="020B0604020202020204" pitchFamily="34" charset="0"/>
              </a:rPr>
              <a:t>которых законодательством </a:t>
            </a:r>
            <a:r>
              <a:rPr lang="ru-RU" sz="2400" dirty="0">
                <a:solidFill>
                  <a:schemeClr val="accent4">
                    <a:lumMod val="75000"/>
                  </a:schemeClr>
                </a:solidFill>
                <a:latin typeface="Arial" panose="020B0604020202020204" pitchFamily="34" charset="0"/>
                <a:cs typeface="Arial" panose="020B0604020202020204" pitchFamily="34" charset="0"/>
              </a:rPr>
              <a:t>Российской Федерации установлена возможность </a:t>
            </a:r>
            <a:r>
              <a:rPr lang="ru-RU" sz="2400" dirty="0" smtClean="0">
                <a:solidFill>
                  <a:schemeClr val="accent4">
                    <a:lumMod val="75000"/>
                  </a:schemeClr>
                </a:solidFill>
                <a:latin typeface="Arial" panose="020B0604020202020204" pitchFamily="34" charset="0"/>
                <a:cs typeface="Arial" panose="020B0604020202020204" pitchFamily="34" charset="0"/>
              </a:rPr>
              <a:t>их участия </a:t>
            </a:r>
            <a:r>
              <a:rPr lang="ru-RU" sz="2400" dirty="0">
                <a:solidFill>
                  <a:schemeClr val="accent4">
                    <a:lumMod val="75000"/>
                  </a:schemeClr>
                </a:solidFill>
                <a:latin typeface="Arial" panose="020B0604020202020204" pitchFamily="34" charset="0"/>
                <a:cs typeface="Arial" panose="020B0604020202020204" pitchFamily="34" charset="0"/>
              </a:rPr>
              <a:t>в гражданском обороте</a:t>
            </a:r>
            <a:r>
              <a:rPr lang="ru-RU" sz="2400" dirty="0" smtClean="0">
                <a:solidFill>
                  <a:schemeClr val="accent4">
                    <a:lumMod val="75000"/>
                  </a:schemeClr>
                </a:solidFill>
                <a:latin typeface="Arial" panose="020B0604020202020204" pitchFamily="34" charset="0"/>
                <a:cs typeface="Arial" panose="020B0604020202020204" pitchFamily="34" charset="0"/>
              </a:rPr>
              <a:t>.»</a:t>
            </a:r>
            <a:br>
              <a:rPr lang="ru-RU" sz="2400" dirty="0" smtClean="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
            </a:r>
            <a:br>
              <a:rPr lang="ru-RU" sz="2400" dirty="0">
                <a:solidFill>
                  <a:schemeClr val="accent4">
                    <a:lumMod val="75000"/>
                  </a:schemeClr>
                </a:solidFill>
                <a:latin typeface="Arial" panose="020B0604020202020204" pitchFamily="34" charset="0"/>
                <a:cs typeface="Arial" panose="020B0604020202020204" pitchFamily="34" charset="0"/>
              </a:rPr>
            </a:br>
            <a:r>
              <a:rPr lang="ru-RU" sz="2400" dirty="0">
                <a:solidFill>
                  <a:schemeClr val="accent4">
                    <a:lumMod val="75000"/>
                  </a:schemeClr>
                </a:solidFill>
                <a:latin typeface="Arial" panose="020B0604020202020204" pitchFamily="34" charset="0"/>
                <a:cs typeface="Arial" panose="020B0604020202020204" pitchFamily="34" charset="0"/>
              </a:rPr>
              <a:t>Для информации посмотреть Ст.128 ГК РФ «Объекты гражданских прав»</a:t>
            </a:r>
          </a:p>
        </p:txBody>
      </p:sp>
    </p:spTree>
    <p:extLst>
      <p:ext uri="{BB962C8B-B14F-4D97-AF65-F5344CB8AC3E}">
        <p14:creationId xmlns:p14="http://schemas.microsoft.com/office/powerpoint/2010/main" val="9033975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99</TotalTime>
  <Words>417</Words>
  <Application>Microsoft Office PowerPoint</Application>
  <PresentationFormat>Широкоэкранный</PresentationFormat>
  <Paragraphs>70</Paragraphs>
  <Slides>51</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51</vt:i4>
      </vt:variant>
    </vt:vector>
  </HeadingPairs>
  <TitlesOfParts>
    <vt:vector size="62" baseType="lpstr">
      <vt:lpstr>Arial</vt:lpstr>
      <vt:lpstr>Arial,Bold</vt:lpstr>
      <vt:lpstr>Arial,BoldItalic</vt:lpstr>
      <vt:lpstr>Arial,Italic</vt:lpstr>
      <vt:lpstr>Calibri</vt:lpstr>
      <vt:lpstr>Cambria</vt:lpstr>
      <vt:lpstr>Garamond</vt:lpstr>
      <vt:lpstr>Times New Roman</vt:lpstr>
      <vt:lpstr>Verdana</vt:lpstr>
      <vt:lpstr>Verdana,Bold</vt:lpstr>
      <vt:lpstr>Натуральные материалы</vt:lpstr>
      <vt:lpstr>Оценка движимого имущества. Примеры вопросов</vt:lpstr>
      <vt:lpstr>Вопрос 1.  Основанием для проведения оценки является: I. Договор на проведение оценки II. Изъятие для государственных (муниципальных нужд) III. Определение суда, арбитражного суда, третейского суда IV. Продажа или иное отчуждение объектов оценки, принадлежащих Российской Федерации, субъектам Российской Федерации или муниципальным образованиям  Варианты ответов: 1) только I 2) I и III 2) I, II, IV 3) все перечисленное</vt:lpstr>
      <vt:lpstr>Ответ. на вопрос 1 (вариант № 2)  Ст.9 ФЗ-135 «Об оценочной деятельности в РФ»  «Основанием для проведения оценки является договор на проведение оценки указанных в статье 5 настоящего Федерального закона объектов, заключенный заказчиком с оценщиком или с юридическим лицом, с которым оценщик заключил трудовой договор. В случаях, предусмотренных законодательством Российской Федерации, оценка объекта оценки, в том числе повторная, может быть проведена оценщиком на основании определения суда, арбитражного суда, третейского суда, а также по решению уполномоченного органа. Суд, арбитражный суд, третейский суд самостоятельны в выборе оценщика. Расходы, связанные с проведением оценки объекта оценки, а также денежное вознаграждение оценщику подлежат возмещению (выплате) в порядке, установленном законодательством Российской Федерации.»</vt:lpstr>
      <vt:lpstr>Вопрос.2  Какая стоимость в соответствии с федеральным стандартом определяется для целей залога?  Варианты ответов: 1) залоговая стоимость 2) рыночная стоимость и при наличии соответствующих требований в задании на оценку в дополнение может определяться залоговая стоимость 3) рыночная стоимость и при наличии соответствующих требований в задании на оценку в дополнение могут определяться инвестиционная и (или) ликвидационная стоимости 4) только рыночная стоимость</vt:lpstr>
      <vt:lpstr>Ответ на вопрос 2 (Вариант №3)  П.5 ФСО № 9 «Оценка для целей залога»  «Для целей настоящего Федерального стандарта оценки при определении стоимости в целях залога определяется рыночная стоимость. При наличии соответствующих требований в задании на оценку в дополнение к рыночной стоимости могут определяться инвестиционная и (или) ликвидационная стоимости.»</vt:lpstr>
      <vt:lpstr>Вопрос 3.  Оценщик имеет право: I. Применять самостоятельно методы проведения оценки объекта оценки в соответствии со стандартами оценки II. Требовать денежного вознаграждения за проведение оценки объекта оценки в зависимости от определенной стоимости III. Отказаться от проведения оценки объекта оценки в случаях, если заказчик не обеспечил привлечение необходимых для проведения оценки специалистов IV. Получать разъяснения и дополнительные сведения, необходимые для осуществления данной оценки  Варианты ответов: 1) I, II 2) II 3) I, III 4) I, IV</vt:lpstr>
      <vt:lpstr>Ответ на вопрос 3 (Вариант №4)  Ст.14 ФЗ-135 «Об оценочной деятельности в РФ» (выдержка)  «Оценщик имеет право: -применять самостоятельно методы проведения оценки объекта оценки в соответствии со стандартами оценки;… - получать разъяснения и дополнительные сведения, необходимые для осуществления данной оценки;»</vt:lpstr>
      <vt:lpstr>Вопрос 4.  К объектам оценки относится: I. Права требования, обязательства (долги) II. Работы, услуги, информация III. Рыночная арендная плата IV. Вещи  Варианты ответов: 1) I, II, III 2) I, II, IV 3) II, IV 4) все перечисленное</vt:lpstr>
      <vt:lpstr>Ответ на вопрос 4 (Вариант 2).  Ст.5 ФЗ-135 «Об оценочной деятельности в РФ»  «К объектам оценки относятся: отдельные материальные объекты (вещи); совокупность вещей, составляющих имущество лица, в том числе имущество определенного вида (движимое или недвижимое, в том числе предприятия); право собственности и иные вещные права на имущество или отдельные вещи из состава имущества; права требования, обязательства (долги); работы, услуги, информация; иные объекты гражданских прав, в отношении которых законодательством Российской Федерации установлена возможность их участия в гражданском обороте.»  Для информации посмотреть Ст.128 ГК РФ «Объекты гражданских прав»</vt:lpstr>
      <vt:lpstr>Презентация PowerPoint</vt:lpstr>
      <vt:lpstr>Ответ на вопрос 5 (Вариант 3)  Ст.16 ФЗ-135 «Об оценочной деятельности в РФ» Статья 16. Независимость оценщика и юридического лица, с которым оценщик заключил трудовой договор (выдержка)  « - оценщик является участником (членом) или кредитором юридического лица - заказчика либо такое юридическое лицо является кредитором или страховщиком оценщика. (в ред. Федерального закона от 27.07.2006 N 157-ФЗ)»</vt:lpstr>
      <vt:lpstr>Вопрос 6. Чем могут быть введены ограничения оборотоспособности объектов гражданских прав?  Варианты ответов: 1) решением собственника объекта гражданских прав 2) законом или в установленном законом порядке 3) только законом 4) только судом</vt:lpstr>
      <vt:lpstr>Ответ на вопрос 6 (вариант2).  П.2 Ст. 129 «Оборотоспособность объектов гражданских прав» ГК РФ  «2. Законом или в установленном законом порядке могут быть введены ограничения оборотоспособности объектов гражданских прав, в частности могут быть предусмотрены виды объектов гражданских прав, которые могут принадлежать лишь определенным участникам оборота либо совершение сделок с которыми допускается по специальному разрешению. (п. 2 в ред. Федерального закона от 02.07.2013 N 142-ФЗ)</vt:lpstr>
      <vt:lpstr>Вопрос 7.  Стандарты оценочной деятельности подразделяются на: I. Федеральные стандарты оценки II. Стандарты и правила оценочной деятельности, утвержденные саморегулируемой организацией оценщиков III. Стандарты и правила оценочной деятельности, утвержденные национальным объединением саморегулируемых организаций оценщиков IV. Стандарты и правила оценочной деятельности, утвержденные Советом по оценочной деятельности  Варианты ответов: 1) I, II 2) I, II III 3) II III 4) все перечисленное</vt:lpstr>
      <vt:lpstr>Ответ на вопрос 7 (Вариант 1)  Ст.20 ФЗ-135 «Об оценочной деятельности в РФ» (выдержка) «Стандартами оценочной деятельности определяются требования к порядку проведения оценки и осуществления оценочной деятельности. Стандарты оценочной деятельности подразделяются на федеральные стандарты оценки, стандарты и правила оценочной деятельности. (второй абзац статьи)….  -Стандарты и правила оценочной деятельности разрабатываются и утверждаются саморегулируемой организацией оценщиков и не могут противоречить настоящему Федеральному закону и федеральным стандартам оценки, методическим указаниям о государственной кадастровой оценке. (в ред. Федерального закона от 02.06.2016 N 172-ФЗ) (последний абзац статьи)</vt:lpstr>
      <vt:lpstr>Вопрос 8.  В соответствии с законодательством об оценочной деятельности при проведении оценки заказчик оценки вправе: I. Требовать и получать от оценочной компании, оценщика обоснование выводов по результатам оценки II. Контролировать ход проведения оценки и получать от оценочной компании, оценщика промежуточные итоги оценки III. Получать от оценочной компании, оценщика отчет об оценке в срок, установленный договором на проведение оценки IV. Осуществлять иные права, вытекающие из договора на проведение оценки  Варианты ответов: 1) I, IV 2) I, III, IV 3) III, IV 4) все перечисленное</vt:lpstr>
      <vt:lpstr>Ответ на вопрос 8 (Вариант 2)  Ст. 15.2 ФЗ-135 «Об оценочной деятельности в РФ» (выдержка) Статья 15.2. Права и обязанности заказчика оценки (введена Федеральным законом от 02.06.2016 N 172-ФЗ)  «При проведении оценки заказчик оценки вправе: требовать и получать от оценочной компании, оценщика обоснование выводов по результатам оценки; получать от оценочной компании, оценщика отчет об оценке в срок, установленный договором на проведение оценки; осуществлять иные права, вытекающие из договора на проведение оценки.»…..</vt:lpstr>
      <vt:lpstr>Вопрос 9.  Что в соответствии с федеральным стандартом является результатом оценки?  Варианты ответов: 1) итоговая величина стоимости объекта оценки 2) отчет об оценке объекта оценки 3) стоимость объекта оценки, определенная при проведении оценки в соответствии с требованиями законодательства об оценочной деятельности 4) отчет об оценке объекта оценки, содержащий выводы относительно итоговой величины стоимости</vt:lpstr>
      <vt:lpstr>Ответ на вопрос 9 (Вариант 1)  П. 4 ФСО 2«Цель оценки и виды стоимости»  «4. Результатом оценки является итоговая величина стоимости объекта оценки. Результат оценки может использоваться при определении сторонами цены для совершения сделки или иных действий с объектом оценки, в том числе при совершении сделок купли-продажи, передаче в аренду или залог, страховании, кредитовании, внесении в уставный (складочный) капитал, для целей налогообложения, при составлении финансовой (бухгалтерской) отчетности, реорганизации юридических лиц и приватизации имущества, разрешении имущественных споров и в иных случаях.»</vt:lpstr>
      <vt:lpstr>Вопрос 10.  Какие походы к оценке в соответствии с федеральным стандартом оценки используется при определении инвестиционной стоимости?  Варианты ответов: 1) доходный 2) доходный и затратный 3) доходный и сравнительный 4) сравнительный, доходный, затратный</vt:lpstr>
      <vt:lpstr>Ответ на вопрос 10 (Вариант 1)  Раздел IV П.9 ФСО 13 «ОПРЕДЕЛЕНИЕ ИНВЕСТИЦИОННОЙ СТОИМОСТИ»                 Раздел IV. Применяемые подходы и методы  «9. При определении инвестиционной стоимости объекта оценки применяется методология доходного подхода с учетом положений, содержащихся в федеральных стандартах оценки, устанавливающих требования к проведению оценки отдельных видов объектов оценки, и задания на оценку. При определении потока доходов необходимо учитывать конкретные инвестиционные цели использования объекта оценки.»</vt:lpstr>
      <vt:lpstr>Вопрос 11.  В соответствии с федеральным стандартом оценки задание на оценку объекта оценки (машины или оборудование) должно содержать следующую дополнительную информацию: I. Состав оцениваемой группы машин и оборудования с указанием сведений по каждой машине и единице оборудования, достаточных для их идентификации II. Допущение об оценке машин и оборудования как единого целого при условии прекращения их использования в составе действующего имущественного комплекса III. Информацию по учету нематериальных активов, необходимых для эксплуатации машин и оборудования (при наличии таких активов) IV. Допущение об оценке машин и оборудования при условии перемещения с их текущего местоположения как отдельных объектов  Варианты ответов: 1) I, III 2) II, III 3) I, IV 4) все перечисленное</vt:lpstr>
      <vt:lpstr>Ответ на вопрос 11 (Вариант 1)  Раздел III. П.6. ФСО 10 «Оценка стоимости машин и оборудования» 6. Задание на оценку объекта оценки должно содержать следующую дополнительную к указанной в ФСО N 1 информацию об объекте оценки: состав оцениваемой группы машин и оборудования с указанием сведений по каждой машине и единице оборудования, достаточных для их идентификации; информацию по учету нематериальных активов, необходимых для эксплуатации машин и оборудования (при наличии таких активов).</vt:lpstr>
      <vt:lpstr>Вопрос 12.  Что относится к движимому имуществу?  Варианты ответов: 1) деньги, ценные бумаги, иное имущество за исключением земельных участков и объектов капитального строительства 2) имущество, которое прочно не связано с землей 3) вещи, не относящиеся к недвижимости, включая деньги и ценные бумаги 4) объекты, перемещение которых невозможно без несоразмерного ущерба их назначению</vt:lpstr>
      <vt:lpstr>Ответ на вопрос 12 (Вариант 3)  П.2 Ст. 130 «Недвижимые и движимые вещи» ГК РФ  « 2. Вещи, не относящиеся к недвижимости, включая деньги и ценные бумаги, признаются движимым имуществом. Регистрация прав на движимые вещи не требуется, кроме случаев, указанных в законе.»</vt:lpstr>
      <vt:lpstr>Вопрос 13.  Является ли переход права собственности на имущество к другому лицу основанием для прекращения иных вещных прав на это имущество?  Варианты ответов: 1) нет, не является 2) всегда является 3) является если такое прекращение предусмотрено договором купли-продажи 4) является в случаях, предусмотренных законодательством</vt:lpstr>
      <vt:lpstr>Ответ на вопрос 13 (Вариант 1)  П.3 Ст. 216 «Вещные права лиц, не являющихся собственниками» ГК РФ  «3. Переход права собственности на имущество к другому лицу не является основанием для прекращения иных вещных прав на это имущество.»</vt:lpstr>
      <vt:lpstr>Вопрос 14.  Являются ли произведенные лизингополучателем улучшения предмета лизинга его собственностью?  Варианты ответов: 1) да, всегда являются 2) нет, улучшения предмета лизинга являются собственностью лизингодателя 3) да, всегда являются в случае если они отделимы 4) да, являются в случае если они отделимы и иное не предусмотрено договором лизинга</vt:lpstr>
      <vt:lpstr>Ответ. На вопрос 14 (Вариант 4)  П.7 ст. 17 ФЗ-164 от 29.10.1998 «О финансовой аренде (лизинге)»  Статья 17. Предоставление во временное владение и пользование предмета договора лизинга, его обслуживание и возврат (в ред. Федерального закона от 29.01.2002 N 10-ФЗ)  «7. Произведенные лизингополучателем отделимые улучшения предмета лизинга являются его собственностью, если иное не предусмотрено договором лизинга.»</vt:lpstr>
      <vt:lpstr>Вопрос 15.  По договору лизинга имущество предоставляется: I. Во временное владение II. Во временное пользование III. Во временное распоряжение IV. В собственность по истечении определенного договором лизинга времени  Варианты ответов: 1) I, II 2) II 3) I, II, III 4) все перечисленное</vt:lpstr>
      <vt:lpstr>Ответ на вопрос 15 (Вариант 1).  Часть первая Гражданского кодекса Российской Федерации от 30 ноября 1994 г. N 51-ФЗ Статья 665. Договор финансовой аренды  По договору финансовой аренды (договору лизинга) арендодатель обязуется приобрести в собственность указанное арендатором имущество у определенного им продавца и предоставить арендатору это имущество за плату во временное владение и пользование. Арендодатель в этом случае не несет ответственности за выбор предмета аренды и продавца  Ст. 2 ФЗ-164 от 29.10.1998 «О финансовой аренде (лизинге)» Статья 2. Основные понятия, используемые в настоящем Федеральном законе (в ред. Федерального закона от 29.01.2002 N 10-ФЗ) (второй абзац) •«договор лизинга - договор, в соответствии с которым арендодатель (далее - лизингодатель) обязуется приобрести в собственность указанное арендатором (далее - лизингополучатель) имущество у определенного им продавца и предоставить лизингополучателю это имущество за плату во временное владение и пользование.</vt:lpstr>
      <vt:lpstr>Вопрос 16. Какие из перечисленных объектов относятся к классу специализированных машин и оборудования: I. Автомобиль легковой Mazda CX7 II. Речной буксир III. Токарный станок общепромышленного назначения IV. Роботизированная линия по производству кабин Камаза  Варианты ответов: 1) II и III 2) II, III, IV 3) II и IV 4) IV 5) Все вышеперечисленные</vt:lpstr>
      <vt:lpstr>Ответ на вопрос 16 (Вариант 4)  П.14 а) ФСО 10 «Оценка машин и оборудования» а) при оценке специализированных машин и оборудования целесообразно применять затратный подход. Специализированные машины и оборудование - совокупность технологически связанных объектов, не представленная на рынке в виде самостоятельного объекта и имеющая существенную стоимость только в составе бизнеса; Пп.Б) п.11.3 ФСО 8 «Оценка бизнеса» Б) выявить специализированные и неспециализированные активы организации, ведущей бизнес. Специализированным активом признается актив, который не может быть продан на рынке отдельно от всего бизнеса, частью которого он является, в силу уникальности, обусловленной специализированным характером, назначением, конструкцией, конфигурацией, составом, размером, местоположением и другими свойствами актива.  Терминология (глоссарий), используемая при подготовке вопросов и задач квалификационного экзамена по направлению оценочной деятельности «Оценка движимого имущества» (дано определение специализированного оборудования по ФСО 10)</vt:lpstr>
      <vt:lpstr>Вопрос 17.  Какая поправка вносится в случае, если аналог уступает по качеству, параметру или свойству объекту оценки?  Варианты ответов: 1) Со знаком плюс к стоимости объекта оценки 2) Со знаком минус к стоимости объекта оценки 3) Со знаком плюс к цене аналога 4) Со знаком минус к цене аналога</vt:lpstr>
      <vt:lpstr>Ответ на вопрос 17 (Вариант 3).  Терминология (глоссарий), используемая при подготовке вопросов и задач квалификационного экзамена по направлению оценочной деятельности «Оценка движимого имущества»  Денежная корректировка (Абсолютная корректировка) Денежная сумма, в которую оценивается различие в характеристиках объекта-аналога и оцениваемого объекта. Денежная корректировка может применяться как к цене объекта-аналога в целом, так и к единице сравнения.</vt:lpstr>
      <vt:lpstr>Вопрос 18.   Возраст, соответствующий физическому состоянию машины, отражающий фактическую наработку машины за срок (Т) и учитывающий условия, ее эксплуатации это:  Варианты ответов: 1) Нормативный срок службы 2) Срок службы 3) Хронологический (фактический) возраст 4) Эффективный возраст 5) Гарантийный срок 6) Оставшийся срок службы</vt:lpstr>
      <vt:lpstr>Ответ на вопрос 18 (Вариант 4).  Терминология (глоссарий), используемая при подготовке вопросов и задач квалификационного экзамена по направлению оценочной деятельности «Оценка движимого имущества»  Эффективный возраст Возраст, соответствующий физическому состоянию машины, отражающий фактическую наработку машины по состоянию на дату оценки (или текущую дату) и учитывающий условия ее эксплуатации. Может отличаться от хронологического возраста.</vt:lpstr>
      <vt:lpstr>Вопрос 19.  При расчете типичных затрат на воспроизводство/замещение установленного импортного оборудования не учитываются следующие затраты:  Варианты ответов: 1) Затраты на оформление таможенной документации 2) Затраты на ускоренную доставку 3) Затраты на шеф-монтаж при установке 4) Затраты на пуско-наладку</vt:lpstr>
      <vt:lpstr>Ответ на вопрос 19 (Вариант 2).  Терминология (глоссарий), используемая при подготовке вопросов и задач квалификационного экзамена по направлению оценочной деятельности «Оценка движимого имущества»  Прямые расходы (прямые затраты) •Все затраты, непосредственно связанные с приобретением и вводом объекта в эксплуатацию (включая затраты на упаковку, доставку, таможню, монтаж и шеф-монтаж, пуско-наладку и прочие). •Данные затраты, за исключением нетипичных затрат (таких как ускоренная доставка, срочное оформление документации и других), включаются в затраты на замещение. •Прямые расходы необходимо отделять и учитывать отдельно от косвенных расходов, которые нельзя однозначно отнести к конкретному объекту (проектирование производственной площадки, инжиниринг, финансирование и др.), поскольку они обычно относятся к целому имущественному комплексу, а не к отдельным объектам.</vt:lpstr>
      <vt:lpstr>Вопрос 20.  В каком случае применение индексации (без проведения дополнительного анализа и корректировок) приведет к заведомо искаженной величине затрат на замещение/воспроизводство единичного объекта оценки: I. Индексация первоначальной балансовой стоимости объекта, поставленного на баланс при изготовлении/приобретении II. Индексация первоначальной балансовой стоимости объекта, принятого на баланс по остаточной стоимости при реорганизации предприятия III. Индексация остаточной балансовой стоимости объекта IV. Индексация первоначальной балансовой стоимости объекта, приобретенного на вторичном рынке по рыночной стоимости  Варианты ответов: 1) III 2) II, III 3) II, III, IV 4) все вышеперечисленное</vt:lpstr>
      <vt:lpstr>Ответ на вопрос 20 (Вариант 3)  Любопытно, что первый вариант ответа не рассматривается нигде (только в 4 варианте ответа) Метод индексации (трендов) с помощью ценовых трендов затратного типа («Оценка машин и оборудования» под ред. Федотовой М.А.,М, 2017 г. стр. 181) «В основе этого метода лежит пересчет полной балансовой стоимости объекта оценки в полную стоимость (без учета износа и устареваний) на дату оценки. Причем исходная балансовая стоимость берется либо как первоначальная на дату приобретения и постановки на учет, если объект не переоценивался, либо как полная восстановительная стоимость на дату последней переоценки»</vt:lpstr>
      <vt:lpstr>Вопрос 21. В каких методах расчета физического износа учитывается хронологический возраст объекта: I. Метод экспоненциальной кривой II. Метод логистической кривой III. Метод эффективного возраста IV. Метод линейной зависимости износа от хронологического возраста V. Метод ухудшения диагностического параметра VI. Метод экспертных оценок физического состояния VII. Метод определения устранимого износа по нормативной стоимости капитального ремонта  Варианты ответов: 1) I, III, IV 2) I, II, IV 3) II, IV, V 4) I, II, III, IV 5) IV, V, VI 6) IV, VI, VII</vt:lpstr>
      <vt:lpstr>Ответ на вопрос 21.(Вариант 2 )  •Метод экспоненциальной кривой расчета износа Предполагает, что максимальный рост износа происходит в начале эксплуатации машины, а затем темп нарастания износа постепенно снижается и к концу срока службы минимален. (Глоссарий) •Метод логистической кривой. Опирается на применение логистической функции для описания зависимости износа от хронологического возраста объекта.(Глоссарий) •Метод линейной зависимости от хронологического возраста, как бы воспроизводит процесс накопления амортизации. («Оценка машин и оборудования» под ред. Федотовой М.А. 2017, стр.115) •Линейный метод начисления износа. Данный метод подразумевает равномерное (линейное) увеличение величины физического износа в течение полного срока службы объекта. По достижении полного срока службы физический износ принимает значение не более 100%. (Глоссарий) •Kфи = t / T , где •Кфи – коэффициент физического износа, •t – эффективный или хронологический возраст, •T – полный (нормативный) срок службы объекта</vt:lpstr>
      <vt:lpstr>Вопрос 22. Должен ли оценщик согласно ФСО 10 учитывать стоимость нематериальных активов в составе стоимости оборудования, если эксплуатация такого оборудования невозможна без использования нематериальных активов (например, специализированной базы данных и лицензии)?  Варианты ответов: 1) Должен 2) Не должен 3) Зависит от задания на оценку 4) В ФСО 10 нет упоминания об оценке нематериальных активов</vt:lpstr>
      <vt:lpstr>Ответ на вопрос 22 (Вариант 3).  П.4. ФСО 10 «Оценка машин и оборудования» «4. Если эксплуатация машин и оборудования невозможна без использования нематериальных активов (программных средств, специализированных баз данных, лицензий, технической документации и так далее), то в зависимости от задания на оценку стоимость нематериальных активов следует учитывать отдельно или в составе стоимости машин и оборудования.»  •ВНИМАНИЕ «подводный камень» •Согласно ФСО учитывать должен, НО отдельно или в составе!!! (это определяется заданием на оценку)</vt:lpstr>
      <vt:lpstr>Вопрос 23.  Укажите верную формулу расчета совокупного износа при применении мультипликативной модели износа (Кфиз - коэффифиент физического износа, Кфун - коэффициент функционального устаревания, Кэк - коэффициент экономического устаревания):  Варианты ответов: 1) Ксов = Кфиз + Кфун + Кэк 2) Ксов = 1 - (Кфиз + Кфун + Кэк) 3) Ксов = (1 - Кфиз) * (1 - Кфун) * (1 - Кэк) 4) Ксов = 1 - (1 - Кфиз) * (1 - Кфун) * (1 - Кэк) 5) Ксов = (1 - Кфиз) * (1 - Кфун) * (1 - Кэк) - 1</vt:lpstr>
      <vt:lpstr>Ответ на вопрос 23 (Вариант 4).  Терминология (глоссарий), используемая при подготовке вопросов и задач квалификационного экзамена по направлению оценочной деятельности «Оценка движимого имущества»  •Мультипликативная модель расчета совокупного износа и устареваний •Ксов = 1 - (1 - Кфиз.)(1 - Кфун.)(1 - Кэк.), где •Ксов. - коэффициент совокупного износа и устареваний, •Кфиз.- коэффициент физического износа, •Кфун. - коэффициент функционального устаревания, •Кэк. - коэффициент экономического устаревания.</vt:lpstr>
      <vt:lpstr>Вопрос 24.  Аналог является классификационным, если у него совпадают с объектом оценки:  Варианты ответов: 1) только назначение 2) только принцип действия 3) только конструктивное исполнение 4) только технические характеристики 5) только назначение и технические характеристики 6) назначение, принцип действия, конструктивное исполнение и технические характеристики</vt:lpstr>
      <vt:lpstr>Ответ на вопрос 24 (Вариант 6)  Терминология (глоссарий), используемая при подготовке вопросов и задач квалификационного экзамена по направлению оценочной деятельности «Оценка движимого имущества»  •Аналог классификационный •Оцениваемый объект и объект сравнения относятся к одной классификационной группе машин по назначению, принципу действия, конструктивному исполнению и техническим характеристикам.</vt:lpstr>
      <vt:lpstr>Вопрос 25.  К методам затратного подхода при оценке оборудования относятся: I. Метод равноэффективного функционального аналога II. Метод прямого сравнения с объектом аналогом с внесением направленных качественных корректировок III. Метод индексации (трендов) с помощью ценовых индексов затратного типа IV. Метод, опирающийся на расчет себестоимости изготовления V. Метод моделирования статистических зависимостей затратного типа  Варианты ответов: 1) I, III, IV, V 2) I, II, III, IV, V 3) I, III, IV, V 4) III, IV, V</vt:lpstr>
      <vt:lpstr>Ответ. на вопрос 25 (Вариант 4)  •Метод индексации (трендов) с помощью ценовых индексов затратного типа. Метод, основанный на приведении ретроспективных ценовых данных к дате оценке при помощи ценовых индексов (трендов) (Глоссарий)  •Метод, опирающийся на расчет себестоимости изготовления. Расчет величины затрат на замещение на основании данных о себестоимости производства однородного объекта. (Глоссарий) •Методы моделирования статистических зависимостей затратного типа. Это не метод, а группа методов ЗП к которым относят: • метод расчета с помощью удельных затратных показателей • метод расчета с помощью корреляционно-регрессионных моделей затратного типа («Оценка машин и оборудования» под ред. Федотовой М.А. М. 2017 стр.188)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Оценка движимого имущества. Примеры вопросов</dc:title>
  <dc:creator>RCOE</dc:creator>
  <cp:lastModifiedBy>RCOE</cp:lastModifiedBy>
  <cp:revision>10</cp:revision>
  <dcterms:created xsi:type="dcterms:W3CDTF">2017-07-25T08:56:28Z</dcterms:created>
  <dcterms:modified xsi:type="dcterms:W3CDTF">2017-07-25T10:36:45Z</dcterms:modified>
</cp:coreProperties>
</file>